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261" r:id="rId3"/>
    <p:sldId id="298" r:id="rId4"/>
    <p:sldId id="299" r:id="rId5"/>
    <p:sldId id="303" r:id="rId6"/>
    <p:sldId id="263" r:id="rId7"/>
    <p:sldId id="262" r:id="rId8"/>
    <p:sldId id="309" r:id="rId9"/>
    <p:sldId id="283" r:id="rId10"/>
    <p:sldId id="306" r:id="rId11"/>
    <p:sldId id="311" r:id="rId12"/>
    <p:sldId id="310" r:id="rId13"/>
    <p:sldId id="295" r:id="rId14"/>
    <p:sldId id="297" r:id="rId15"/>
    <p:sldId id="296" r:id="rId16"/>
    <p:sldId id="292" r:id="rId17"/>
    <p:sldId id="301" r:id="rId18"/>
    <p:sldId id="302" r:id="rId19"/>
    <p:sldId id="308" r:id="rId20"/>
    <p:sldId id="314" r:id="rId21"/>
    <p:sldId id="304" r:id="rId22"/>
    <p:sldId id="312" r:id="rId23"/>
    <p:sldId id="313" r:id="rId24"/>
    <p:sldId id="279" r:id="rId25"/>
    <p:sldId id="294"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Arial" charset="0"/>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5"/>
    <a:srgbClr val="C99700"/>
    <a:srgbClr val="000000"/>
    <a:srgbClr val="FFFFFF"/>
    <a:srgbClr val="FF9999"/>
    <a:srgbClr val="FFFF66"/>
    <a:srgbClr val="E4CF67"/>
    <a:srgbClr val="F7EAE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8" autoAdjust="0"/>
    <p:restoredTop sz="82302" autoAdjust="0"/>
  </p:normalViewPr>
  <p:slideViewPr>
    <p:cSldViewPr snapToGrid="0">
      <p:cViewPr>
        <p:scale>
          <a:sx n="103" d="100"/>
          <a:sy n="103" d="100"/>
        </p:scale>
        <p:origin x="-800" y="624"/>
      </p:cViewPr>
      <p:guideLst>
        <p:guide orient="horz" pos="2160"/>
        <p:guide pos="2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6ABCC7-8AF3-D842-BB8B-11510F1E5172}" type="datetime1">
              <a:rPr lang="en-US" smtClean="0"/>
              <a:t>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17F8-718C-BB47-B6F1-95920B5B2F55}" type="slidenum">
              <a:rPr lang="en-US" smtClean="0"/>
              <a:t>‹#›</a:t>
            </a:fld>
            <a:endParaRPr lang="en-US"/>
          </a:p>
        </p:txBody>
      </p:sp>
    </p:spTree>
    <p:extLst>
      <p:ext uri="{BB962C8B-B14F-4D97-AF65-F5344CB8AC3E}">
        <p14:creationId xmlns:p14="http://schemas.microsoft.com/office/powerpoint/2010/main" val="4055066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15BD3-BA54-D94B-84F5-68C117409572}" type="datetime1">
              <a:rPr lang="en-US" smtClean="0"/>
              <a:t>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7DCE67-C264-EE45-8619-C024E65A65FD}" type="slidenum">
              <a:rPr lang="en-US" smtClean="0"/>
              <a:t>‹#›</a:t>
            </a:fld>
            <a:endParaRPr lang="en-US"/>
          </a:p>
        </p:txBody>
      </p:sp>
    </p:spTree>
    <p:extLst>
      <p:ext uri="{BB962C8B-B14F-4D97-AF65-F5344CB8AC3E}">
        <p14:creationId xmlns:p14="http://schemas.microsoft.com/office/powerpoint/2010/main" val="3800767777"/>
      </p:ext>
    </p:extLst>
  </p:cSld>
  <p:clrMap bg1="lt1" tx1="dk1" bg2="lt2" tx2="dk2" accent1="accent1" accent2="accent2" accent3="accent3" accent4="accent4" accent5="accent5" accent6="accent6" hlink="hlink" folHlink="folHlink"/>
  <p:hf hdr="0" ftr="0" dt="0"/>
  <p:notesStyle>
    <a:lvl1pPr marL="0" algn="l" defTabSz="356616" rtl="0" eaLnBrk="1" latinLnBrk="0" hangingPunct="1">
      <a:defRPr sz="900" kern="1200">
        <a:solidFill>
          <a:schemeClr val="tx1"/>
        </a:solidFill>
        <a:latin typeface="+mn-lt"/>
        <a:ea typeface="+mn-ea"/>
        <a:cs typeface="+mn-cs"/>
      </a:defRPr>
    </a:lvl1pPr>
    <a:lvl2pPr marL="356616" algn="l" defTabSz="356616" rtl="0" eaLnBrk="1" latinLnBrk="0" hangingPunct="1">
      <a:defRPr sz="900" kern="1200">
        <a:solidFill>
          <a:schemeClr val="tx1"/>
        </a:solidFill>
        <a:latin typeface="+mn-lt"/>
        <a:ea typeface="+mn-ea"/>
        <a:cs typeface="+mn-cs"/>
      </a:defRPr>
    </a:lvl2pPr>
    <a:lvl3pPr marL="713232" algn="l" defTabSz="356616" rtl="0" eaLnBrk="1" latinLnBrk="0" hangingPunct="1">
      <a:defRPr sz="900" kern="1200">
        <a:solidFill>
          <a:schemeClr val="tx1"/>
        </a:solidFill>
        <a:latin typeface="+mn-lt"/>
        <a:ea typeface="+mn-ea"/>
        <a:cs typeface="+mn-cs"/>
      </a:defRPr>
    </a:lvl3pPr>
    <a:lvl4pPr marL="1069848" algn="l" defTabSz="356616" rtl="0" eaLnBrk="1" latinLnBrk="0" hangingPunct="1">
      <a:defRPr sz="900" kern="1200">
        <a:solidFill>
          <a:schemeClr val="tx1"/>
        </a:solidFill>
        <a:latin typeface="+mn-lt"/>
        <a:ea typeface="+mn-ea"/>
        <a:cs typeface="+mn-cs"/>
      </a:defRPr>
    </a:lvl4pPr>
    <a:lvl5pPr marL="1426464" algn="l" defTabSz="356616" rtl="0" eaLnBrk="1" latinLnBrk="0" hangingPunct="1">
      <a:defRPr sz="900" kern="1200">
        <a:solidFill>
          <a:schemeClr val="tx1"/>
        </a:solidFill>
        <a:latin typeface="+mn-lt"/>
        <a:ea typeface="+mn-ea"/>
        <a:cs typeface="+mn-cs"/>
      </a:defRPr>
    </a:lvl5pPr>
    <a:lvl6pPr marL="1783080" algn="l" defTabSz="356616" rtl="0" eaLnBrk="1" latinLnBrk="0" hangingPunct="1">
      <a:defRPr sz="900" kern="1200">
        <a:solidFill>
          <a:schemeClr val="tx1"/>
        </a:solidFill>
        <a:latin typeface="+mn-lt"/>
        <a:ea typeface="+mn-ea"/>
        <a:cs typeface="+mn-cs"/>
      </a:defRPr>
    </a:lvl6pPr>
    <a:lvl7pPr marL="2139696" algn="l" defTabSz="356616" rtl="0" eaLnBrk="1" latinLnBrk="0" hangingPunct="1">
      <a:defRPr sz="900" kern="1200">
        <a:solidFill>
          <a:schemeClr val="tx1"/>
        </a:solidFill>
        <a:latin typeface="+mn-lt"/>
        <a:ea typeface="+mn-ea"/>
        <a:cs typeface="+mn-cs"/>
      </a:defRPr>
    </a:lvl7pPr>
    <a:lvl8pPr marL="2496312" algn="l" defTabSz="356616" rtl="0" eaLnBrk="1" latinLnBrk="0" hangingPunct="1">
      <a:defRPr sz="900" kern="1200">
        <a:solidFill>
          <a:schemeClr val="tx1"/>
        </a:solidFill>
        <a:latin typeface="+mn-lt"/>
        <a:ea typeface="+mn-ea"/>
        <a:cs typeface="+mn-cs"/>
      </a:defRPr>
    </a:lvl8pPr>
    <a:lvl9pPr marL="2852928" algn="l" defTabSz="35661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1</a:t>
            </a:fld>
            <a:endParaRPr lang="en-US"/>
          </a:p>
        </p:txBody>
      </p:sp>
    </p:spTree>
    <p:extLst>
      <p:ext uri="{BB962C8B-B14F-4D97-AF65-F5344CB8AC3E}">
        <p14:creationId xmlns:p14="http://schemas.microsoft.com/office/powerpoint/2010/main" val="130153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RF does better in all</a:t>
            </a:r>
            <a:r>
              <a:rPr lang="en-US" baseline="0" dirty="0" smtClean="0"/>
              <a:t> watersheds compared to the physically based model, the RF does considerably better than the LMR in all but one., which is expected since we know that runoff processes are not linear. </a:t>
            </a:r>
            <a:endParaRPr lang="en-US" dirty="0" smtClean="0"/>
          </a:p>
          <a:p>
            <a:r>
              <a:rPr lang="en-US" dirty="0" smtClean="0"/>
              <a:t>The one where LMR does better than the RF and the physically based model is the </a:t>
            </a:r>
            <a:r>
              <a:rPr lang="en-US" dirty="0" err="1" smtClean="0"/>
              <a:t>Mokolumne</a:t>
            </a:r>
            <a:r>
              <a:rPr lang="en-US" dirty="0" smtClean="0"/>
              <a:t> watershed… needs</a:t>
            </a:r>
            <a:r>
              <a:rPr lang="en-US" baseline="0" dirty="0" smtClean="0"/>
              <a:t> more investigating if we want to improve the model. Which brings me to diagnosing problems in models</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15</a:t>
            </a:fld>
            <a:endParaRPr lang="en-US"/>
          </a:p>
        </p:txBody>
      </p:sp>
    </p:spTree>
    <p:extLst>
      <p:ext uri="{BB962C8B-B14F-4D97-AF65-F5344CB8AC3E}">
        <p14:creationId xmlns:p14="http://schemas.microsoft.com/office/powerpoint/2010/main" val="347868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look at the spatial distribution of the absolute error,</a:t>
            </a:r>
            <a:r>
              <a:rPr lang="en-US" baseline="0" dirty="0" smtClean="0"/>
              <a:t> and if we see a clear trend in the error, then it can provide clues as to what other predictor variables to include in the data to get rid of that trend. here we do see a trend, in this ridge of under-predicting and everywhere else over-predicting. We can also look at the R2 values by basin and identify problem areas. So maybe if we improve the model at this basin here we will end up improving the model overall.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16</a:t>
            </a:fld>
            <a:endParaRPr lang="en-US"/>
          </a:p>
        </p:txBody>
      </p:sp>
    </p:spTree>
    <p:extLst>
      <p:ext uri="{BB962C8B-B14F-4D97-AF65-F5344CB8AC3E}">
        <p14:creationId xmlns:p14="http://schemas.microsoft.com/office/powerpoint/2010/main" val="409659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17</a:t>
            </a:fld>
            <a:endParaRPr lang="en-US"/>
          </a:p>
        </p:txBody>
      </p:sp>
    </p:spTree>
    <p:extLst>
      <p:ext uri="{BB962C8B-B14F-4D97-AF65-F5344CB8AC3E}">
        <p14:creationId xmlns:p14="http://schemas.microsoft.com/office/powerpoint/2010/main" val="1489325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that</a:t>
            </a:r>
            <a:r>
              <a:rPr lang="en-US" baseline="0" dirty="0" smtClean="0"/>
              <a:t> will more than likely not help the performance of the model. </a:t>
            </a:r>
            <a:r>
              <a:rPr lang="en-US" dirty="0" smtClean="0"/>
              <a:t>What </a:t>
            </a:r>
            <a:r>
              <a:rPr lang="en-US" dirty="0" smtClean="0"/>
              <a:t>makes the data speak is the process. </a:t>
            </a:r>
            <a:r>
              <a:rPr lang="en-US" sz="900" b="0" i="0" u="none" strike="noStrike" kern="1200" baseline="0" dirty="0" smtClean="0">
                <a:solidFill>
                  <a:schemeClr val="tx1"/>
                </a:solidFill>
                <a:latin typeface="+mn-lt"/>
                <a:ea typeface="+mn-ea"/>
                <a:cs typeface="+mn-cs"/>
              </a:rPr>
              <a:t>adding noise features that are not truly associated with the response will lead to a deterioration in the fitted model, and consequently an increased test set error. This is because noise features increase the dimensionality of the problem, exacerbating the risk of having trees in the forest that do not make splits on the variables we </a:t>
            </a:r>
            <a:r>
              <a:rPr lang="en-US" sz="900" b="0" i="0" u="none" strike="noStrike" kern="1200" baseline="0" smtClean="0">
                <a:solidFill>
                  <a:schemeClr val="tx1"/>
                </a:solidFill>
                <a:latin typeface="+mn-lt"/>
                <a:ea typeface="+mn-ea"/>
                <a:cs typeface="+mn-cs"/>
              </a:rPr>
              <a:t>know better </a:t>
            </a:r>
            <a:r>
              <a:rPr lang="en-US" sz="900" b="0" i="0" u="none" strike="noStrike" kern="1200" baseline="0" dirty="0" smtClean="0">
                <a:solidFill>
                  <a:schemeClr val="tx1"/>
                </a:solidFill>
                <a:latin typeface="+mn-lt"/>
                <a:ea typeface="+mn-ea"/>
                <a:cs typeface="+mn-cs"/>
              </a:rPr>
              <a:t>describe flow.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20</a:t>
            </a:fld>
            <a:endParaRPr lang="en-US"/>
          </a:p>
        </p:txBody>
      </p:sp>
    </p:spTree>
    <p:extLst>
      <p:ext uri="{BB962C8B-B14F-4D97-AF65-F5344CB8AC3E}">
        <p14:creationId xmlns:p14="http://schemas.microsoft.com/office/powerpoint/2010/main" val="4198838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21</a:t>
            </a:fld>
            <a:endParaRPr lang="en-US"/>
          </a:p>
        </p:txBody>
      </p:sp>
    </p:spTree>
    <p:extLst>
      <p:ext uri="{BB962C8B-B14F-4D97-AF65-F5344CB8AC3E}">
        <p14:creationId xmlns:p14="http://schemas.microsoft.com/office/powerpoint/2010/main" val="37360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24</a:t>
            </a:fld>
            <a:endParaRPr lang="en-US"/>
          </a:p>
        </p:txBody>
      </p:sp>
    </p:spTree>
    <p:extLst>
      <p:ext uri="{BB962C8B-B14F-4D97-AF65-F5344CB8AC3E}">
        <p14:creationId xmlns:p14="http://schemas.microsoft.com/office/powerpoint/2010/main" val="1708579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25</a:t>
            </a:fld>
            <a:endParaRPr lang="en-US"/>
          </a:p>
        </p:txBody>
      </p:sp>
    </p:spTree>
    <p:extLst>
      <p:ext uri="{BB962C8B-B14F-4D97-AF65-F5344CB8AC3E}">
        <p14:creationId xmlns:p14="http://schemas.microsoft.com/office/powerpoint/2010/main" val="255749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Each approach inevitably sacrifices some generality, realism, cost and precision for better understanding, predicting and managing natural resources. Hydrologists often develop mechanistic models to capture complex runoff processes, with considerable limitations from input field data and calibration to basin-specific parameters. As mechanistic models increase in complexity, it is unclear if hydrological predictions improve commensurately. Without a unifying approach, and considering the increasing availability of environmental data, there is merit in the more economical predictive power of statistical models. </a:t>
            </a:r>
          </a:p>
          <a:p>
            <a:endParaRPr lang="en-US" sz="900" b="0" i="0" u="none" strike="noStrike" kern="1200" baseline="0" dirty="0" smtClean="0">
              <a:solidFill>
                <a:schemeClr val="tx1"/>
              </a:solidFill>
              <a:latin typeface="+mn-lt"/>
              <a:ea typeface="+mn-ea"/>
              <a:cs typeface="+mn-cs"/>
            </a:endParaRPr>
          </a:p>
          <a:p>
            <a:r>
              <a:rPr lang="en-US" dirty="0" smtClean="0"/>
              <a:t>In machine learning, computers apply statistical learning techniques to automatically identify patterns in data. These techniques can be used to make accurate predictions.</a:t>
            </a:r>
          </a:p>
          <a:p>
            <a:endParaRPr lang="en-US" dirty="0" smtClean="0"/>
          </a:p>
          <a:p>
            <a:pPr marL="0" marR="0" indent="0" algn="l" defTabSz="356616" rtl="0" eaLnBrk="1" fontAlgn="auto" latinLnBrk="0" hangingPunct="1">
              <a:lnSpc>
                <a:spcPct val="100000"/>
              </a:lnSpc>
              <a:spcBef>
                <a:spcPts val="0"/>
              </a:spcBef>
              <a:spcAft>
                <a:spcPts val="0"/>
              </a:spcAft>
              <a:buClrTx/>
              <a:buSzTx/>
              <a:buFontTx/>
              <a:buNone/>
              <a:tabLst/>
              <a:defRPr/>
            </a:pPr>
            <a:r>
              <a:rPr lang="en-US" dirty="0" smtClean="0"/>
              <a:t>We can then use these statistical models in managing complex natural resource systems.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2</a:t>
            </a:fld>
            <a:endParaRPr lang="en-US"/>
          </a:p>
        </p:txBody>
      </p:sp>
    </p:spTree>
    <p:extLst>
      <p:ext uri="{BB962C8B-B14F-4D97-AF65-F5344CB8AC3E}">
        <p14:creationId xmlns:p14="http://schemas.microsoft.com/office/powerpoint/2010/main" val="149380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have to be careful: using statistical models for extrapolation involves some risk and they shouldn’t be strained too much beyond their limits.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4</a:t>
            </a:fld>
            <a:endParaRPr lang="en-US"/>
          </a:p>
        </p:txBody>
      </p:sp>
    </p:spTree>
    <p:extLst>
      <p:ext uri="{BB962C8B-B14F-4D97-AF65-F5344CB8AC3E}">
        <p14:creationId xmlns:p14="http://schemas.microsoft.com/office/powerpoint/2010/main" val="272485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6</a:t>
            </a:fld>
            <a:endParaRPr lang="en-US"/>
          </a:p>
        </p:txBody>
      </p:sp>
    </p:spTree>
    <p:extLst>
      <p:ext uri="{BB962C8B-B14F-4D97-AF65-F5344CB8AC3E}">
        <p14:creationId xmlns:p14="http://schemas.microsoft.com/office/powerpoint/2010/main" val="1788292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7</a:t>
            </a:fld>
            <a:endParaRPr lang="en-US"/>
          </a:p>
        </p:txBody>
      </p:sp>
    </p:spTree>
    <p:extLst>
      <p:ext uri="{BB962C8B-B14F-4D97-AF65-F5344CB8AC3E}">
        <p14:creationId xmlns:p14="http://schemas.microsoft.com/office/powerpoint/2010/main" val="149380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8</a:t>
            </a:fld>
            <a:endParaRPr lang="en-US"/>
          </a:p>
        </p:txBody>
      </p:sp>
    </p:spTree>
    <p:extLst>
      <p:ext uri="{BB962C8B-B14F-4D97-AF65-F5344CB8AC3E}">
        <p14:creationId xmlns:p14="http://schemas.microsoft.com/office/powerpoint/2010/main" val="241539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CART: Uses all the predictor variables to make splits, Makes the best split based on the homogeneity of the child nodes, Calculated by the Node Purity.</a:t>
            </a:r>
          </a:p>
          <a:p>
            <a:r>
              <a:rPr lang="en-US" dirty="0" smtClean="0"/>
              <a:t>CART gives us a nice tree to look at but it doesn’t do</a:t>
            </a:r>
            <a:r>
              <a:rPr lang="en-US" baseline="0" dirty="0" smtClean="0"/>
              <a:t> well on predicting a continuous variable. So … we move on to RF model. </a:t>
            </a:r>
          </a:p>
          <a:p>
            <a:r>
              <a:rPr lang="en-US" baseline="0" dirty="0" smtClean="0"/>
              <a:t>RF, injects randomness in the cart and , Grows a lot of trees, then Averages the predictions.</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9</a:t>
            </a:fld>
            <a:endParaRPr lang="en-US"/>
          </a:p>
        </p:txBody>
      </p:sp>
    </p:spTree>
    <p:extLst>
      <p:ext uri="{BB962C8B-B14F-4D97-AF65-F5344CB8AC3E}">
        <p14:creationId xmlns:p14="http://schemas.microsoft.com/office/powerpoint/2010/main" val="3093501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 gives us a nice tree to look at but it doesn’t do</a:t>
            </a:r>
            <a:r>
              <a:rPr lang="en-US" baseline="0" dirty="0" smtClean="0"/>
              <a:t> well on predicting a continuous variable. So … we move on to RF model. </a:t>
            </a:r>
          </a:p>
          <a:p>
            <a:r>
              <a:rPr lang="en-US" baseline="0" dirty="0" smtClean="0"/>
              <a:t>RF, injects randomness in the cart and , Grows a lot of trees, then Averages the predictions.</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10</a:t>
            </a:fld>
            <a:endParaRPr lang="en-US"/>
          </a:p>
        </p:txBody>
      </p:sp>
    </p:spTree>
    <p:extLst>
      <p:ext uri="{BB962C8B-B14F-4D97-AF65-F5344CB8AC3E}">
        <p14:creationId xmlns:p14="http://schemas.microsoft.com/office/powerpoint/2010/main" val="144597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13</a:t>
            </a:fld>
            <a:endParaRPr lang="en-US"/>
          </a:p>
        </p:txBody>
      </p:sp>
    </p:spTree>
    <p:extLst>
      <p:ext uri="{BB962C8B-B14F-4D97-AF65-F5344CB8AC3E}">
        <p14:creationId xmlns:p14="http://schemas.microsoft.com/office/powerpoint/2010/main" val="255749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7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900"/>
            </a:lvl1pPr>
            <a:lvl2pPr marL="356616" indent="0" algn="ctr">
              <a:buNone/>
              <a:defRPr sz="1600"/>
            </a:lvl2pPr>
            <a:lvl3pPr marL="713232" indent="0" algn="ctr">
              <a:buNone/>
              <a:defRPr sz="1400"/>
            </a:lvl3pPr>
            <a:lvl4pPr marL="1069848" indent="0" algn="ctr">
              <a:buNone/>
              <a:defRPr sz="1200"/>
            </a:lvl4pPr>
            <a:lvl5pPr marL="1426464" indent="0" algn="ctr">
              <a:buNone/>
              <a:defRPr sz="1200"/>
            </a:lvl5pPr>
            <a:lvl6pPr marL="1783080" indent="0" algn="ctr">
              <a:buNone/>
              <a:defRPr sz="1200"/>
            </a:lvl6pPr>
            <a:lvl7pPr marL="2139696" indent="0" algn="ctr">
              <a:buNone/>
              <a:defRPr sz="1200"/>
            </a:lvl7pPr>
            <a:lvl8pPr marL="2496312" indent="0" algn="ctr">
              <a:buNone/>
              <a:defRPr sz="1200"/>
            </a:lvl8pPr>
            <a:lvl9pPr marL="2852928" indent="0" algn="ctr">
              <a:buNone/>
              <a:defRPr sz="12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lvl1pPr>
              <a:defRPr sz="1200">
                <a:solidFill>
                  <a:schemeClr val="bg1"/>
                </a:solidFill>
              </a:defRPr>
            </a:lvl1pPr>
          </a:lstStyle>
          <a:p>
            <a:pPr>
              <a:defRPr/>
            </a:pPr>
            <a:r>
              <a:rPr lang="en-US" smtClean="0"/>
              <a:t>elawhite@ucdavis.edu</a:t>
            </a:r>
            <a:endParaRPr lang="en-US" dirty="0"/>
          </a:p>
        </p:txBody>
      </p:sp>
    </p:spTree>
    <p:extLst>
      <p:ext uri="{BB962C8B-B14F-4D97-AF65-F5344CB8AC3E}">
        <p14:creationId xmlns:p14="http://schemas.microsoft.com/office/powerpoint/2010/main" val="313245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32D2274-7D0A-EC48-820A-92A27E684B22}" type="datetime1">
              <a:rPr lang="en-US" smtClean="0"/>
              <a:t>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F72EAD62-2C4B-1F4D-8408-AA2D63357267}" type="slidenum">
              <a:rPr lang="en-US"/>
              <a:pPr/>
              <a:t>‹#›</a:t>
            </a:fld>
            <a:endParaRPr lang="en-US"/>
          </a:p>
        </p:txBody>
      </p:sp>
    </p:spTree>
    <p:extLst>
      <p:ext uri="{BB962C8B-B14F-4D97-AF65-F5344CB8AC3E}">
        <p14:creationId xmlns:p14="http://schemas.microsoft.com/office/powerpoint/2010/main" val="81575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7ACFB98-02E5-5543-8F69-559CB06C9CC1}" type="datetime1">
              <a:rPr lang="en-US" smtClean="0"/>
              <a:t>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7229C4E-5E83-A24B-97DB-B4092789E235}" type="slidenum">
              <a:rPr lang="en-US"/>
              <a:pPr/>
              <a:t>‹#›</a:t>
            </a:fld>
            <a:endParaRPr lang="en-US"/>
          </a:p>
        </p:txBody>
      </p:sp>
    </p:spTree>
    <p:extLst>
      <p:ext uri="{BB962C8B-B14F-4D97-AF65-F5344CB8AC3E}">
        <p14:creationId xmlns:p14="http://schemas.microsoft.com/office/powerpoint/2010/main" val="299074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fld id="{4B606979-86C8-6C49-9E66-666EFB15F1F6}" type="datetime1">
              <a:rPr lang="en-US" smtClean="0"/>
              <a:t>5/20/17</a:t>
            </a:fld>
            <a:endParaRPr lang="en-US"/>
          </a:p>
        </p:txBody>
      </p:sp>
      <p:sp>
        <p:nvSpPr>
          <p:cNvPr id="5" name="Footer Placeholder 4"/>
          <p:cNvSpPr>
            <a:spLocks noGrp="1"/>
          </p:cNvSpPr>
          <p:nvPr>
            <p:ph type="ftr" sz="quarter" idx="11"/>
          </p:nvPr>
        </p:nvSpPr>
        <p:spPr>
          <a:xfrm>
            <a:off x="3028950" y="6356352"/>
            <a:ext cx="3086100"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bg1"/>
                </a:solidFill>
              </a:defRPr>
            </a:lvl1pPr>
          </a:lstStyle>
          <a:p>
            <a:pPr>
              <a:defRPr/>
            </a:pPr>
            <a:r>
              <a:rPr lang="en-US" dirty="0" smtClean="0"/>
              <a:t>elawhite@ucdavis.edu</a:t>
            </a:r>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B6FF5CE9-8F03-0F49-A9D4-F985494DA90A}" type="slidenum">
              <a:rPr lang="en-US"/>
              <a:pPr/>
              <a:t>‹#›</a:t>
            </a:fld>
            <a:endParaRPr lang="en-US"/>
          </a:p>
        </p:txBody>
      </p:sp>
    </p:spTree>
    <p:extLst>
      <p:ext uri="{BB962C8B-B14F-4D97-AF65-F5344CB8AC3E}">
        <p14:creationId xmlns:p14="http://schemas.microsoft.com/office/powerpoint/2010/main" val="422799580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7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900">
                <a:solidFill>
                  <a:schemeClr val="tx1">
                    <a:tint val="75000"/>
                  </a:schemeClr>
                </a:solidFill>
              </a:defRPr>
            </a:lvl1pPr>
            <a:lvl2pPr marL="356616" indent="0">
              <a:buNone/>
              <a:defRPr sz="1600">
                <a:solidFill>
                  <a:schemeClr val="tx1">
                    <a:tint val="75000"/>
                  </a:schemeClr>
                </a:solidFill>
              </a:defRPr>
            </a:lvl2pPr>
            <a:lvl3pPr marL="713232" indent="0">
              <a:buNone/>
              <a:defRPr sz="1400">
                <a:solidFill>
                  <a:schemeClr val="tx1">
                    <a:tint val="75000"/>
                  </a:schemeClr>
                </a:solidFill>
              </a:defRPr>
            </a:lvl3pPr>
            <a:lvl4pPr marL="1069848" indent="0">
              <a:buNone/>
              <a:defRPr sz="1200">
                <a:solidFill>
                  <a:schemeClr val="tx1">
                    <a:tint val="75000"/>
                  </a:schemeClr>
                </a:solidFill>
              </a:defRPr>
            </a:lvl4pPr>
            <a:lvl5pPr marL="1426464" indent="0">
              <a:buNone/>
              <a:defRPr sz="1200">
                <a:solidFill>
                  <a:schemeClr val="tx1">
                    <a:tint val="75000"/>
                  </a:schemeClr>
                </a:solidFill>
              </a:defRPr>
            </a:lvl5pPr>
            <a:lvl6pPr marL="1783080" indent="0">
              <a:buNone/>
              <a:defRPr sz="1200">
                <a:solidFill>
                  <a:schemeClr val="tx1">
                    <a:tint val="75000"/>
                  </a:schemeClr>
                </a:solidFill>
              </a:defRPr>
            </a:lvl6pPr>
            <a:lvl7pPr marL="2139696" indent="0">
              <a:buNone/>
              <a:defRPr sz="1200">
                <a:solidFill>
                  <a:schemeClr val="tx1">
                    <a:tint val="75000"/>
                  </a:schemeClr>
                </a:solidFill>
              </a:defRPr>
            </a:lvl7pPr>
            <a:lvl8pPr marL="2496312" indent="0">
              <a:buNone/>
              <a:defRPr sz="1200">
                <a:solidFill>
                  <a:schemeClr val="tx1">
                    <a:tint val="75000"/>
                  </a:schemeClr>
                </a:solidFill>
              </a:defRPr>
            </a:lvl8pPr>
            <a:lvl9pPr marL="2852928"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68BC9C7-4075-B749-B1A5-C9A3AE8696FE}" type="datetime1">
              <a:rPr lang="en-US" smtClean="0"/>
              <a:t>5/20/17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F91CEEA-A13E-D146-A312-8C181A58D580}" type="slidenum">
              <a:rPr lang="en-US"/>
              <a:pPr/>
              <a:t>‹#›</a:t>
            </a:fld>
            <a:endParaRPr lang="en-US"/>
          </a:p>
        </p:txBody>
      </p:sp>
    </p:spTree>
    <p:extLst>
      <p:ext uri="{BB962C8B-B14F-4D97-AF65-F5344CB8AC3E}">
        <p14:creationId xmlns:p14="http://schemas.microsoft.com/office/powerpoint/2010/main" val="82554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D663685E-07EA-734F-89C7-C2468A35F217}" type="datetime1">
              <a:rPr lang="en-US" smtClean="0"/>
              <a:t>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979F2107-93D3-924D-A42E-A22248172AD2}" type="slidenum">
              <a:rPr lang="en-US"/>
              <a:pPr/>
              <a:t>‹#›</a:t>
            </a:fld>
            <a:endParaRPr lang="en-US"/>
          </a:p>
        </p:txBody>
      </p:sp>
    </p:spTree>
    <p:extLst>
      <p:ext uri="{BB962C8B-B14F-4D97-AF65-F5344CB8AC3E}">
        <p14:creationId xmlns:p14="http://schemas.microsoft.com/office/powerpoint/2010/main" val="155039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6"/>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6"/>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76C658DB-6F91-034C-B545-4051AE1F12B7}" type="datetime1">
              <a:rPr lang="en-US" smtClean="0"/>
              <a:t>5/20/17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A17F00C0-8030-EF42-9772-D282DE3F9414}" type="slidenum">
              <a:rPr lang="en-US"/>
              <a:pPr/>
              <a:t>‹#›</a:t>
            </a:fld>
            <a:endParaRPr lang="en-US"/>
          </a:p>
        </p:txBody>
      </p:sp>
    </p:spTree>
    <p:extLst>
      <p:ext uri="{BB962C8B-B14F-4D97-AF65-F5344CB8AC3E}">
        <p14:creationId xmlns:p14="http://schemas.microsoft.com/office/powerpoint/2010/main" val="336411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F14B6719-A4E2-4844-BC6A-663DAAD06C19}" type="datetime1">
              <a:rPr lang="en-US" smtClean="0"/>
              <a:t>5/20/17</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dirty="0" smtClean="0"/>
              <a:t>elawhite@ucdavis.edu</a:t>
            </a:r>
          </a:p>
        </p:txBody>
      </p:sp>
      <p:sp>
        <p:nvSpPr>
          <p:cNvPr id="5"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B0AD6AB-5949-7742-B5EF-97AC2365BD94}" type="slidenum">
              <a:rPr lang="en-US"/>
              <a:pPr/>
              <a:t>‹#›</a:t>
            </a:fld>
            <a:endParaRPr lang="en-US"/>
          </a:p>
        </p:txBody>
      </p:sp>
    </p:spTree>
    <p:extLst>
      <p:ext uri="{BB962C8B-B14F-4D97-AF65-F5344CB8AC3E}">
        <p14:creationId xmlns:p14="http://schemas.microsoft.com/office/powerpoint/2010/main" val="181269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5FCB1F6-E2AB-CC4B-AEE4-6D312C7B8ADF}" type="datetime1">
              <a:rPr lang="en-US" smtClean="0"/>
              <a:t>5/20/17</a:t>
            </a:fld>
            <a:endParaRPr lang="en-US"/>
          </a:p>
        </p:txBody>
      </p:sp>
      <p:sp>
        <p:nvSpPr>
          <p:cNvPr id="4"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D6DA040-7E18-F342-B5B7-FFA0113C35F7}" type="slidenum">
              <a:rPr lang="en-US"/>
              <a:pPr/>
              <a:t>‹#›</a:t>
            </a:fld>
            <a:endParaRPr lang="en-US"/>
          </a:p>
        </p:txBody>
      </p:sp>
      <p:sp>
        <p:nvSpPr>
          <p:cNvPr id="5" name="Footer Placeholder 4"/>
          <p:cNvSpPr txBox="1">
            <a:spLocks/>
          </p:cNvSpPr>
          <p:nvPr userDrawn="1"/>
        </p:nvSpPr>
        <p:spPr>
          <a:xfrm>
            <a:off x="3028950" y="6356351"/>
            <a:ext cx="3086100" cy="365125"/>
          </a:xfrm>
          <a:prstGeom prst="rect">
            <a:avLst/>
          </a:prstGeom>
        </p:spPr>
        <p:txBody>
          <a:bodyPr vert="horz" lIns="71323" tIns="35662" rIns="71323" bIns="35662" rtlCol="0" anchor="ctr"/>
          <a:lstStyle>
            <a:defPPr>
              <a:defRPr lang="en-US"/>
            </a:defPPr>
            <a:lvl1pPr algn="ctr" rtl="0" fontAlgn="auto">
              <a:spcBef>
                <a:spcPts val="0"/>
              </a:spcBef>
              <a:spcAft>
                <a:spcPts val="0"/>
              </a:spcAft>
              <a:defRPr sz="1200" kern="1200">
                <a:solidFill>
                  <a:schemeClr val="bg1"/>
                </a:solidFill>
                <a:latin typeface="+mn-lt"/>
                <a:ea typeface="+mn-ea"/>
                <a:cs typeface="+mn-cs"/>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a:lstStyle>
          <a:p>
            <a:pPr>
              <a:defRPr/>
            </a:pPr>
            <a:r>
              <a:rPr lang="en-US" dirty="0" smtClean="0"/>
              <a:t>elawhite@ucdavis.edu</a:t>
            </a:r>
            <a:endParaRPr lang="en-US" dirty="0"/>
          </a:p>
        </p:txBody>
      </p:sp>
    </p:spTree>
    <p:extLst>
      <p:ext uri="{BB962C8B-B14F-4D97-AF65-F5344CB8AC3E}">
        <p14:creationId xmlns:p14="http://schemas.microsoft.com/office/powerpoint/2010/main" val="153407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1141646-53E9-CB49-B6CA-046861808F4F}" type="datetime1">
              <a:rPr lang="en-US" smtClean="0"/>
              <a:t>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C18CEB1-3DB0-CA4D-AA05-5CB056340F1A}" type="slidenum">
              <a:rPr lang="en-US"/>
              <a:pPr/>
              <a:t>‹#›</a:t>
            </a:fld>
            <a:endParaRPr lang="en-US"/>
          </a:p>
        </p:txBody>
      </p:sp>
    </p:spTree>
    <p:extLst>
      <p:ext uri="{BB962C8B-B14F-4D97-AF65-F5344CB8AC3E}">
        <p14:creationId xmlns:p14="http://schemas.microsoft.com/office/powerpoint/2010/main" val="6022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F1B8C7E-BC72-9F42-9833-5D93862E212B}" type="datetime1">
              <a:rPr lang="en-US" smtClean="0"/>
              <a:t>5/20/17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3FEA090-DE1A-C543-8784-678E39C51C7A}" type="slidenum">
              <a:rPr lang="en-US"/>
              <a:pPr/>
              <a:t>‹#›</a:t>
            </a:fld>
            <a:endParaRPr lang="en-US"/>
          </a:p>
        </p:txBody>
      </p:sp>
    </p:spTree>
    <p:extLst>
      <p:ext uri="{BB962C8B-B14F-4D97-AF65-F5344CB8AC3E}">
        <p14:creationId xmlns:p14="http://schemas.microsoft.com/office/powerpoint/2010/main" val="18737411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71323" tIns="35662" rIns="71323" bIns="3566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71323" tIns="35662" rIns="71323" bIns="3566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wrap="square" lIns="71323" tIns="35662" rIns="71323" bIns="35662" numCol="1" anchor="ctr" anchorCtr="0" compatLnSpc="1">
            <a:prstTxWarp prst="textNoShape">
              <a:avLst/>
            </a:prstTxWarp>
          </a:bodyPr>
          <a:lstStyle>
            <a:lvl1pPr>
              <a:defRPr sz="900">
                <a:solidFill>
                  <a:srgbClr val="898989"/>
                </a:solidFill>
              </a:defRPr>
            </a:lvl1pPr>
          </a:lstStyle>
          <a:p>
            <a:fld id="{323A6EA1-592A-9848-9836-4948A87AB1E5}" type="datetime1">
              <a:rPr lang="en-US" smtClean="0"/>
              <a:t>5/20/17</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71323" tIns="35662" rIns="71323" bIns="35662"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a:defRPr/>
            </a:pPr>
            <a:endParaRPr lang="en-US"/>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0" y="6268166"/>
            <a:ext cx="9144000" cy="605077"/>
          </a:xfrm>
          <a:prstGeom prst="rect">
            <a:avLst/>
          </a:prstGeom>
        </p:spPr>
      </p:pic>
      <p:sp>
        <p:nvSpPr>
          <p:cNvPr id="2" name="TextBox 1"/>
          <p:cNvSpPr txBox="1"/>
          <p:nvPr userDrawn="1"/>
        </p:nvSpPr>
        <p:spPr>
          <a:xfrm>
            <a:off x="628650" y="6425214"/>
            <a:ext cx="1435008" cy="338554"/>
          </a:xfrm>
          <a:prstGeom prst="rect">
            <a:avLst/>
          </a:prstGeom>
        </p:spPr>
        <p:txBody>
          <a:bodyPr vert="horz" wrap="square" lIns="71323" tIns="35662" rIns="71323" bIns="35662" numCol="1" anchor="ctr" anchorCtr="0" compatLnSpc="1">
            <a:prstTxWarp prst="textNoShape">
              <a:avLst/>
            </a:prstTxWarp>
          </a:bodyPr>
          <a:lstStyle>
            <a:defPPr>
              <a:defRPr lang="en-US"/>
            </a:defPPr>
            <a:lvl1pPr algn="r">
              <a:defRPr sz="1600">
                <a:solidFill>
                  <a:srgbClr val="898989"/>
                </a:solidFill>
              </a:defRPr>
            </a:lvl1pPr>
          </a:lstStyle>
          <a:p>
            <a:pPr lvl="0" algn="l"/>
            <a:r>
              <a:rPr lang="en-US" dirty="0" smtClean="0">
                <a:solidFill>
                  <a:schemeClr val="bg1"/>
                </a:solidFill>
              </a:rPr>
              <a:t>Slide </a:t>
            </a:r>
            <a:fld id="{829FE72A-EB09-6F4D-BDBA-8AAB9867452C}" type="slidenum">
              <a:rPr lang="en-US" smtClean="0">
                <a:solidFill>
                  <a:schemeClr val="bg1"/>
                </a:solidFill>
              </a:rPr>
              <a:pPr lvl="0" algn="l"/>
              <a:t>‹#›</a:t>
            </a:fld>
            <a:r>
              <a:rPr lang="en-US" dirty="0" smtClean="0">
                <a:solidFill>
                  <a:schemeClr val="bg1"/>
                </a:solidFill>
              </a:rPr>
              <a:t> of 18</a:t>
            </a:r>
            <a:endParaRPr lang="en-US" dirty="0">
              <a:solidFill>
                <a:schemeClr val="bg1"/>
              </a:solidFill>
            </a:endParaRPr>
          </a:p>
        </p:txBody>
      </p:sp>
      <p:sp>
        <p:nvSpPr>
          <p:cNvPr id="3" name="Rectangle 2"/>
          <p:cNvSpPr/>
          <p:nvPr userDrawn="1"/>
        </p:nvSpPr>
        <p:spPr>
          <a:xfrm>
            <a:off x="5662319" y="6440603"/>
            <a:ext cx="2012089" cy="307777"/>
          </a:xfrm>
          <a:prstGeom prst="rect">
            <a:avLst/>
          </a:prstGeom>
        </p:spPr>
        <p:txBody>
          <a:bodyPr wrap="none">
            <a:spAutoFit/>
          </a:bodyPr>
          <a:lstStyle/>
          <a:p>
            <a:pPr>
              <a:defRPr/>
            </a:pPr>
            <a:r>
              <a:rPr lang="en-US" sz="1400" dirty="0" smtClean="0">
                <a:solidFill>
                  <a:schemeClr val="bg1">
                    <a:lumMod val="75000"/>
                  </a:schemeClr>
                </a:solidFill>
              </a:rPr>
              <a:t>elawhite@ucdavis.edu</a:t>
            </a:r>
            <a:endParaRPr lang="en-US" sz="1400"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l" rtl="0" eaLnBrk="0" fontAlgn="base" hangingPunct="0">
        <a:lnSpc>
          <a:spcPct val="90000"/>
        </a:lnSpc>
        <a:spcBef>
          <a:spcPct val="0"/>
        </a:spcBef>
        <a:spcAft>
          <a:spcPct val="0"/>
        </a:spcAft>
        <a:defRPr sz="3400"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5pPr>
      <a:lvl6pPr marL="356616" algn="l" rtl="0" fontAlgn="base">
        <a:lnSpc>
          <a:spcPct val="90000"/>
        </a:lnSpc>
        <a:spcBef>
          <a:spcPct val="0"/>
        </a:spcBef>
        <a:spcAft>
          <a:spcPct val="0"/>
        </a:spcAft>
        <a:defRPr sz="3400">
          <a:solidFill>
            <a:schemeClr val="tx1"/>
          </a:solidFill>
          <a:latin typeface="Book Antiqua" pitchFamily="18" charset="0"/>
        </a:defRPr>
      </a:lvl6pPr>
      <a:lvl7pPr marL="713232" algn="l" rtl="0" fontAlgn="base">
        <a:lnSpc>
          <a:spcPct val="90000"/>
        </a:lnSpc>
        <a:spcBef>
          <a:spcPct val="0"/>
        </a:spcBef>
        <a:spcAft>
          <a:spcPct val="0"/>
        </a:spcAft>
        <a:defRPr sz="3400">
          <a:solidFill>
            <a:schemeClr val="tx1"/>
          </a:solidFill>
          <a:latin typeface="Book Antiqua" pitchFamily="18" charset="0"/>
        </a:defRPr>
      </a:lvl7pPr>
      <a:lvl8pPr marL="1069848" algn="l" rtl="0" fontAlgn="base">
        <a:lnSpc>
          <a:spcPct val="90000"/>
        </a:lnSpc>
        <a:spcBef>
          <a:spcPct val="0"/>
        </a:spcBef>
        <a:spcAft>
          <a:spcPct val="0"/>
        </a:spcAft>
        <a:defRPr sz="3400">
          <a:solidFill>
            <a:schemeClr val="tx1"/>
          </a:solidFill>
          <a:latin typeface="Book Antiqua" pitchFamily="18" charset="0"/>
        </a:defRPr>
      </a:lvl8pPr>
      <a:lvl9pPr marL="1426464" algn="l" rtl="0" fontAlgn="base">
        <a:lnSpc>
          <a:spcPct val="90000"/>
        </a:lnSpc>
        <a:spcBef>
          <a:spcPct val="0"/>
        </a:spcBef>
        <a:spcAft>
          <a:spcPct val="0"/>
        </a:spcAft>
        <a:defRPr sz="3400">
          <a:solidFill>
            <a:schemeClr val="tx1"/>
          </a:solidFill>
          <a:latin typeface="Book Antiqua" pitchFamily="18" charset="0"/>
        </a:defRPr>
      </a:lvl9pPr>
    </p:titleStyle>
    <p:bodyStyle>
      <a:lvl1pPr marL="178308" indent="-178308" algn="l" rtl="0" eaLnBrk="0" fontAlgn="base" hangingPunct="0">
        <a:lnSpc>
          <a:spcPct val="90000"/>
        </a:lnSpc>
        <a:spcBef>
          <a:spcPts val="780"/>
        </a:spcBef>
        <a:spcAft>
          <a:spcPct val="0"/>
        </a:spcAft>
        <a:buFont typeface="Arial" charset="0"/>
        <a:buChar char="•"/>
        <a:defRPr sz="2200" kern="1200">
          <a:solidFill>
            <a:schemeClr val="tx1"/>
          </a:solidFill>
          <a:latin typeface="+mn-lt"/>
          <a:ea typeface="ＭＳ Ｐゴシック" charset="0"/>
          <a:cs typeface="+mn-cs"/>
        </a:defRPr>
      </a:lvl1pPr>
      <a:lvl2pPr marL="534924" indent="-178308" algn="l" rtl="0" eaLnBrk="0" fontAlgn="base" hangingPunct="0">
        <a:lnSpc>
          <a:spcPct val="90000"/>
        </a:lnSpc>
        <a:spcBef>
          <a:spcPts val="390"/>
        </a:spcBef>
        <a:spcAft>
          <a:spcPct val="0"/>
        </a:spcAft>
        <a:buFont typeface="Arial" charset="0"/>
        <a:buChar char="•"/>
        <a:defRPr sz="1900" kern="1200">
          <a:solidFill>
            <a:schemeClr val="tx1"/>
          </a:solidFill>
          <a:latin typeface="+mn-lt"/>
          <a:ea typeface="ＭＳ Ｐゴシック" charset="0"/>
          <a:cs typeface="+mn-cs"/>
        </a:defRPr>
      </a:lvl2pPr>
      <a:lvl3pPr marL="891540" indent="-178308" algn="l" rtl="0" eaLnBrk="0" fontAlgn="base" hangingPunct="0">
        <a:lnSpc>
          <a:spcPct val="90000"/>
        </a:lnSpc>
        <a:spcBef>
          <a:spcPts val="390"/>
        </a:spcBef>
        <a:spcAft>
          <a:spcPct val="0"/>
        </a:spcAft>
        <a:buFont typeface="Arial" charset="0"/>
        <a:buChar char="•"/>
        <a:defRPr sz="1600" kern="1200">
          <a:solidFill>
            <a:schemeClr val="tx1"/>
          </a:solidFill>
          <a:latin typeface="+mn-lt"/>
          <a:ea typeface="ＭＳ Ｐゴシック" charset="0"/>
          <a:cs typeface="+mn-cs"/>
        </a:defRPr>
      </a:lvl3pPr>
      <a:lvl4pPr marL="1248156"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4pPr>
      <a:lvl5pPr marL="1604772"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awhite@ucdavis.edu" TargetMode="External"/><Relationship Id="rId4" Type="http://schemas.openxmlformats.org/officeDocument/2006/relationships/hyperlink" Target="mailto:jdherman@ucdavis.edu" TargetMode="External"/><Relationship Id="rId5" Type="http://schemas.openxmlformats.org/officeDocument/2006/relationships/hyperlink" Target="mailto:mcpinheiro@ucdavis.edu" TargetMode="External"/><Relationship Id="rId6" Type="http://schemas.openxmlformats.org/officeDocument/2006/relationships/hyperlink" Target="mailto:jrlund@ucdavis.edu" TargetMode="External"/><Relationship Id="rId7" Type="http://schemas.openxmlformats.org/officeDocument/2006/relationships/image" Target="../media/image2.png"/><Relationship Id="rId8"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1" Type="http://schemas.openxmlformats.org/officeDocument/2006/relationships/hyperlink" Target="https://cran.r-project.org/package=sharpshootR" TargetMode="External"/><Relationship Id="rId12" Type="http://schemas.openxmlformats.org/officeDocument/2006/relationships/hyperlink" Target="http://www.jstatsoft.org/v21/i12/" TargetMode="External"/><Relationship Id="rId13" Type="http://schemas.openxmlformats.org/officeDocument/2006/relationships/hyperlink" Target="https://doi.org/10.1016/j.geoderma.2016.03.025" TargetMode="External"/><Relationship Id="rId1" Type="http://schemas.openxmlformats.org/officeDocument/2006/relationships/slideLayout" Target="../slideLayouts/slideLayout2.xml"/><Relationship Id="rId2" Type="http://schemas.openxmlformats.org/officeDocument/2006/relationships/hyperlink" Target="https://www.r-project.org/" TargetMode="External"/><Relationship Id="rId3" Type="http://schemas.openxmlformats.org/officeDocument/2006/relationships/hyperlink" Target="https://cran.r-project.org/package=corrplot" TargetMode="External"/><Relationship Id="rId4" Type="http://schemas.openxmlformats.org/officeDocument/2006/relationships/hyperlink" Target="https://cran.r-project.org/doc/Rnews/" TargetMode="External"/><Relationship Id="rId5" Type="http://schemas.openxmlformats.org/officeDocument/2006/relationships/hyperlink" Target="http://www.asdar-book.org/" TargetMode="External"/><Relationship Id="rId6" Type="http://schemas.openxmlformats.org/officeDocument/2006/relationships/hyperlink" Target="https://cran.r-project.org/package=rpart" TargetMode="External"/><Relationship Id="rId7" Type="http://schemas.openxmlformats.org/officeDocument/2006/relationships/hyperlink" Target="https://cran.r-project.org/package=raster" TargetMode="External"/><Relationship Id="rId8" Type="http://schemas.openxmlformats.org/officeDocument/2006/relationships/hyperlink" Target="https://cran.r-project.org/package=rgeos" TargetMode="External"/><Relationship Id="rId9" Type="http://schemas.openxmlformats.org/officeDocument/2006/relationships/hyperlink" Target="https://cran.r-project.org/package=rgdal" TargetMode="External"/><Relationship Id="rId10" Type="http://schemas.openxmlformats.org/officeDocument/2006/relationships/hyperlink" Target="http://github.com/ropensci/pris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710" y="6349452"/>
            <a:ext cx="8856617" cy="369332"/>
          </a:xfrm>
          <a:prstGeom prst="rect">
            <a:avLst/>
          </a:prstGeom>
          <a:solidFill>
            <a:srgbClr val="002855"/>
          </a:solidFill>
        </p:spPr>
        <p:txBody>
          <a:bodyPr wrap="square" rtlCol="0">
            <a:spAutoFit/>
          </a:bodyPr>
          <a:lstStyle/>
          <a:p>
            <a:endParaRPr lang="en-US" dirty="0"/>
          </a:p>
        </p:txBody>
      </p:sp>
      <p:sp>
        <p:nvSpPr>
          <p:cNvPr id="2050" name="Title 1"/>
          <p:cNvSpPr>
            <a:spLocks noGrp="1"/>
          </p:cNvSpPr>
          <p:nvPr>
            <p:ph type="ctrTitle"/>
          </p:nvPr>
        </p:nvSpPr>
        <p:spPr>
          <a:xfrm>
            <a:off x="577917" y="1787460"/>
            <a:ext cx="8295925" cy="1698608"/>
          </a:xfrm>
          <a:solidFill>
            <a:srgbClr val="FFFFFF">
              <a:alpha val="74902"/>
            </a:srgbClr>
          </a:solidFill>
        </p:spPr>
        <p:txBody>
          <a:bodyPr/>
          <a:lstStyle/>
          <a:p>
            <a:pPr algn="l"/>
            <a:r>
              <a:rPr lang="en-US" sz="3600" dirty="0">
                <a:solidFill>
                  <a:srgbClr val="002855"/>
                </a:solidFill>
              </a:rPr>
              <a:t>Machine Learning for Hydrologic Prediction in Water Resources Management Models</a:t>
            </a:r>
          </a:p>
        </p:txBody>
      </p:sp>
      <p:sp>
        <p:nvSpPr>
          <p:cNvPr id="3" name="Subtitle 2"/>
          <p:cNvSpPr>
            <a:spLocks noGrp="1"/>
          </p:cNvSpPr>
          <p:nvPr>
            <p:ph type="subTitle" idx="1"/>
          </p:nvPr>
        </p:nvSpPr>
        <p:spPr>
          <a:xfrm>
            <a:off x="577916" y="4373449"/>
            <a:ext cx="8295925" cy="892019"/>
          </a:xfrm>
          <a:solidFill>
            <a:srgbClr val="FFFFFF">
              <a:alpha val="74902"/>
            </a:srgbClr>
          </a:solidFill>
          <a:ln w="76200" cmpd="sng">
            <a:noFill/>
          </a:ln>
        </p:spPr>
        <p:txBody>
          <a:bodyPr rtlCol="0">
            <a:noAutofit/>
          </a:bodyPr>
          <a:lstStyle/>
          <a:p>
            <a:pPr algn="l" eaLnBrk="1" fontAlgn="auto" hangingPunct="1">
              <a:lnSpc>
                <a:spcPct val="100000"/>
              </a:lnSpc>
              <a:spcBef>
                <a:spcPts val="0"/>
              </a:spcBef>
              <a:spcAft>
                <a:spcPts val="0"/>
              </a:spcAft>
              <a:defRPr/>
            </a:pPr>
            <a:r>
              <a:rPr lang="en-US" sz="1400" dirty="0" smtClean="0">
                <a:solidFill>
                  <a:srgbClr val="002855"/>
                </a:solidFill>
              </a:rPr>
              <a:t>ELLIE WHITE, Graduate Student, </a:t>
            </a:r>
            <a:r>
              <a:rPr lang="en-US" sz="1400" b="1" dirty="0" smtClean="0">
                <a:solidFill>
                  <a:srgbClr val="002855"/>
                </a:solidFill>
                <a:hlinkClick r:id="rId3"/>
              </a:rPr>
              <a:t>elawhite@ucdavis.edu</a:t>
            </a:r>
            <a:endParaRPr lang="en-US" sz="1400" b="1" dirty="0" smtClean="0">
              <a:solidFill>
                <a:srgbClr val="002855"/>
              </a:solidFill>
            </a:endParaRPr>
          </a:p>
          <a:p>
            <a:pPr algn="l" eaLnBrk="1" fontAlgn="auto" hangingPunct="1">
              <a:lnSpc>
                <a:spcPct val="100000"/>
              </a:lnSpc>
              <a:spcBef>
                <a:spcPts val="0"/>
              </a:spcBef>
              <a:spcAft>
                <a:spcPts val="0"/>
              </a:spcAft>
              <a:defRPr/>
            </a:pPr>
            <a:r>
              <a:rPr lang="en-US" sz="1400" dirty="0" smtClean="0">
                <a:solidFill>
                  <a:srgbClr val="002855"/>
                </a:solidFill>
              </a:rPr>
              <a:t>JON HERMAN, Assistant Professor, </a:t>
            </a:r>
            <a:r>
              <a:rPr lang="en-US" sz="1400" b="1" dirty="0" smtClean="0">
                <a:solidFill>
                  <a:srgbClr val="002855"/>
                </a:solidFill>
                <a:hlinkClick r:id="rId4"/>
              </a:rPr>
              <a:t>jdherman@ucdavis.edu</a:t>
            </a:r>
            <a:endParaRPr lang="en-US" sz="1400" b="1" dirty="0" smtClean="0">
              <a:solidFill>
                <a:srgbClr val="002855"/>
              </a:solidFill>
            </a:endParaRPr>
          </a:p>
          <a:p>
            <a:pPr algn="l" eaLnBrk="1" fontAlgn="auto" hangingPunct="1">
              <a:lnSpc>
                <a:spcPct val="100000"/>
              </a:lnSpc>
              <a:spcBef>
                <a:spcPts val="0"/>
              </a:spcBef>
              <a:spcAft>
                <a:spcPts val="0"/>
              </a:spcAft>
              <a:defRPr/>
            </a:pPr>
            <a:r>
              <a:rPr lang="en-US" sz="1400" dirty="0" smtClean="0">
                <a:solidFill>
                  <a:srgbClr val="002855"/>
                </a:solidFill>
              </a:rPr>
              <a:t>MARIELLE PINHEIRO</a:t>
            </a:r>
            <a:r>
              <a:rPr lang="en-US" sz="1400" dirty="0">
                <a:solidFill>
                  <a:srgbClr val="002855"/>
                </a:solidFill>
              </a:rPr>
              <a:t>, Graduate Student </a:t>
            </a:r>
            <a:r>
              <a:rPr lang="en-US" sz="1400" b="1" dirty="0" smtClean="0">
                <a:solidFill>
                  <a:srgbClr val="002855"/>
                </a:solidFill>
                <a:hlinkClick r:id="rId5"/>
              </a:rPr>
              <a:t>mcpinheiro@ucdavis.edu</a:t>
            </a:r>
            <a:endParaRPr lang="en-US" sz="1400" b="1" dirty="0" smtClean="0">
              <a:solidFill>
                <a:srgbClr val="002855"/>
              </a:solidFill>
            </a:endParaRPr>
          </a:p>
          <a:p>
            <a:pPr algn="l" eaLnBrk="1" fontAlgn="auto" hangingPunct="1">
              <a:lnSpc>
                <a:spcPct val="100000"/>
              </a:lnSpc>
              <a:spcBef>
                <a:spcPts val="0"/>
              </a:spcBef>
              <a:spcAft>
                <a:spcPts val="0"/>
              </a:spcAft>
              <a:defRPr/>
            </a:pPr>
            <a:r>
              <a:rPr lang="en-US" sz="1400" dirty="0" smtClean="0">
                <a:solidFill>
                  <a:srgbClr val="002855"/>
                </a:solidFill>
              </a:rPr>
              <a:t>JAY LUND,  Director of the Center for Watershed Science </a:t>
            </a:r>
            <a:r>
              <a:rPr lang="en-US" sz="1400" b="1" dirty="0" smtClean="0">
                <a:solidFill>
                  <a:srgbClr val="002855"/>
                </a:solidFill>
                <a:hlinkClick r:id="rId6"/>
              </a:rPr>
              <a:t>jrlund@ucdavis.edu</a:t>
            </a:r>
            <a:r>
              <a:rPr lang="en-US" sz="1400" b="1" dirty="0" smtClean="0">
                <a:solidFill>
                  <a:srgbClr val="002855"/>
                </a:solidFill>
              </a:rPr>
              <a:t> </a:t>
            </a:r>
          </a:p>
        </p:txBody>
      </p:sp>
      <p:pic>
        <p:nvPicPr>
          <p:cNvPr id="2" name="Picture 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77916" y="1127101"/>
            <a:ext cx="787243" cy="778406"/>
          </a:xfrm>
          <a:prstGeom prst="rect">
            <a:avLst/>
          </a:prstGeom>
          <a:noFill/>
        </p:spPr>
      </p:pic>
      <p:sp>
        <p:nvSpPr>
          <p:cNvPr id="4" name="Rectangle 3"/>
          <p:cNvSpPr/>
          <p:nvPr/>
        </p:nvSpPr>
        <p:spPr>
          <a:xfrm>
            <a:off x="577917" y="3486068"/>
            <a:ext cx="8295925" cy="523220"/>
          </a:xfrm>
          <a:prstGeom prst="rect">
            <a:avLst/>
          </a:prstGeom>
          <a:noFill/>
        </p:spPr>
        <p:txBody>
          <a:bodyPr wrap="square">
            <a:spAutoFit/>
          </a:bodyPr>
          <a:lstStyle/>
          <a:p>
            <a:pPr fontAlgn="auto">
              <a:spcAft>
                <a:spcPts val="0"/>
              </a:spcAft>
              <a:defRPr/>
            </a:pPr>
            <a:r>
              <a:rPr lang="en-US" sz="1400" dirty="0" smtClean="0">
                <a:solidFill>
                  <a:srgbClr val="002855"/>
                </a:solidFill>
              </a:rPr>
              <a:t>WORLD ENVIRONMENTAL &amp; WATER RESOURCES CONGRESS</a:t>
            </a:r>
          </a:p>
          <a:p>
            <a:pPr fontAlgn="auto">
              <a:spcAft>
                <a:spcPts val="0"/>
              </a:spcAft>
              <a:defRPr/>
            </a:pPr>
            <a:r>
              <a:rPr lang="en-US" sz="1400" dirty="0" smtClean="0">
                <a:solidFill>
                  <a:srgbClr val="002855"/>
                </a:solidFill>
              </a:rPr>
              <a:t>SACRAMENTO, CALIFORNIA | MAY 21–25, 2017</a:t>
            </a:r>
            <a:endParaRPr lang="en-US" sz="1400" dirty="0">
              <a:solidFill>
                <a:srgbClr val="002855"/>
              </a:solidFill>
            </a:endParaRPr>
          </a:p>
        </p:txBody>
      </p:sp>
      <p:pic>
        <p:nvPicPr>
          <p:cNvPr id="5" name="Picture 4"/>
          <p:cNvPicPr>
            <a:picLocks noChangeAspect="1"/>
          </p:cNvPicPr>
          <p:nvPr/>
        </p:nvPicPr>
        <p:blipFill>
          <a:blip r:embed="rId8"/>
          <a:stretch>
            <a:fillRect/>
          </a:stretch>
        </p:blipFill>
        <p:spPr>
          <a:xfrm>
            <a:off x="1512434" y="1123333"/>
            <a:ext cx="1594240" cy="782174"/>
          </a:xfrm>
          <a:prstGeom prst="rect">
            <a:avLst/>
          </a:prstGeom>
        </p:spPr>
      </p:pic>
      <p:sp>
        <p:nvSpPr>
          <p:cNvPr id="6" name="Rectangle 5"/>
          <p:cNvSpPr/>
          <p:nvPr/>
        </p:nvSpPr>
        <p:spPr>
          <a:xfrm>
            <a:off x="577917" y="5381316"/>
            <a:ext cx="8295925" cy="307777"/>
          </a:xfrm>
          <a:prstGeom prst="rect">
            <a:avLst/>
          </a:prstGeom>
        </p:spPr>
        <p:txBody>
          <a:bodyPr wrap="square">
            <a:spAutoFit/>
          </a:bodyPr>
          <a:lstStyle/>
          <a:p>
            <a:r>
              <a:rPr lang="en-US" sz="1400" dirty="0" smtClean="0">
                <a:solidFill>
                  <a:srgbClr val="002855"/>
                </a:solidFill>
              </a:rPr>
              <a:t>SUPPORTED BY: NSF </a:t>
            </a:r>
            <a:r>
              <a:rPr lang="en-US" sz="1400" dirty="0">
                <a:solidFill>
                  <a:srgbClr val="002855"/>
                </a:solidFill>
              </a:rPr>
              <a:t>DGE # 1069333, the Climate Change, Water, and Society IGERT, to UC Davis</a:t>
            </a:r>
          </a:p>
        </p:txBody>
      </p:sp>
      <p:sp>
        <p:nvSpPr>
          <p:cNvPr id="9" name="Rectangle 8"/>
          <p:cNvSpPr/>
          <p:nvPr/>
        </p:nvSpPr>
        <p:spPr>
          <a:xfrm>
            <a:off x="577917" y="5605769"/>
            <a:ext cx="7754714" cy="523220"/>
          </a:xfrm>
          <a:prstGeom prst="rect">
            <a:avLst/>
          </a:prstGeom>
        </p:spPr>
        <p:txBody>
          <a:bodyPr wrap="square">
            <a:spAutoFit/>
          </a:bodyPr>
          <a:lstStyle/>
          <a:p>
            <a:r>
              <a:rPr lang="en-US" sz="1400" i="1" dirty="0" smtClean="0">
                <a:solidFill>
                  <a:srgbClr val="002855"/>
                </a:solidFill>
                <a:latin typeface="+mj-lt"/>
              </a:rPr>
              <a:t>Any </a:t>
            </a:r>
            <a:r>
              <a:rPr lang="en-US" sz="1400" i="1" dirty="0">
                <a:solidFill>
                  <a:srgbClr val="002855"/>
                </a:solidFill>
                <a:latin typeface="+mj-lt"/>
              </a:rPr>
              <a:t>opinion, findings, and conclusions or recommendations expressed in this material are those of the authors(s) and do not necessarily reflect the views of the National Science Foundation.</a:t>
            </a:r>
            <a:r>
              <a:rPr lang="en-US" sz="1400" i="1" dirty="0">
                <a:solidFill>
                  <a:srgbClr val="002855"/>
                </a:solidFill>
                <a:latin typeface="+mj-lt"/>
                <a:ea typeface="CMU Bright" panose="02000603000000000000" pitchFamily="2" charset="0"/>
                <a:cs typeface="Arial"/>
              </a:rPr>
              <a:t> </a:t>
            </a:r>
            <a:endParaRPr lang="en-US" sz="1400" i="1" dirty="0">
              <a:solidFill>
                <a:srgbClr val="002855"/>
              </a:solidFill>
              <a:latin typeface="+mj-l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79728" y="5242358"/>
            <a:ext cx="2157287" cy="707886"/>
          </a:xfrm>
          <a:prstGeom prst="rect">
            <a:avLst/>
          </a:prstGeom>
          <a:noFill/>
          <a:ln>
            <a:solidFill>
              <a:srgbClr val="C99700"/>
            </a:solidFill>
          </a:ln>
        </p:spPr>
        <p:txBody>
          <a:bodyPr wrap="square" rtlCol="0">
            <a:spAutoFit/>
          </a:bodyPr>
          <a:lstStyle/>
          <a:p>
            <a:pPr algn="ctr"/>
            <a:r>
              <a:rPr lang="en-US" sz="2000" b="1" dirty="0">
                <a:solidFill>
                  <a:srgbClr val="C99700"/>
                </a:solidFill>
              </a:rPr>
              <a:t>u</a:t>
            </a:r>
            <a:r>
              <a:rPr lang="en-US" sz="2000" b="1" dirty="0" smtClean="0">
                <a:solidFill>
                  <a:srgbClr val="C99700"/>
                </a:solidFill>
              </a:rPr>
              <a:t>nimpaired flow</a:t>
            </a:r>
          </a:p>
          <a:p>
            <a:pPr algn="ctr"/>
            <a:r>
              <a:rPr lang="en-US" sz="2000" b="1" dirty="0" smtClean="0">
                <a:solidFill>
                  <a:srgbClr val="C99700"/>
                </a:solidFill>
              </a:rPr>
              <a:t>prediction</a:t>
            </a:r>
            <a:endParaRPr lang="en-US" sz="2000" b="1" dirty="0">
              <a:solidFill>
                <a:srgbClr val="C99700"/>
              </a:solidFill>
            </a:endParaRPr>
          </a:p>
        </p:txBody>
      </p:sp>
      <p:sp>
        <p:nvSpPr>
          <p:cNvPr id="16" name="Title 1"/>
          <p:cNvSpPr>
            <a:spLocks noGrp="1"/>
          </p:cNvSpPr>
          <p:nvPr>
            <p:ph type="title"/>
          </p:nvPr>
        </p:nvSpPr>
        <p:spPr>
          <a:xfrm>
            <a:off x="628650" y="365125"/>
            <a:ext cx="7886700" cy="1325563"/>
          </a:xfrm>
        </p:spPr>
        <p:txBody>
          <a:bodyPr/>
          <a:lstStyle/>
          <a:p>
            <a:r>
              <a:rPr lang="en-US" dirty="0" smtClean="0"/>
              <a:t>Model: Random Forest</a:t>
            </a:r>
            <a:endParaRPr lang="en-US"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0639" y="1675171"/>
            <a:ext cx="2743200" cy="2743200"/>
          </a:xfrm>
          <a:prstGeom prst="rect">
            <a:avLst/>
          </a:prstGeom>
          <a:ln>
            <a:solidFill>
              <a:srgbClr val="C99700"/>
            </a:solidFill>
          </a:ln>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77674" y="1686500"/>
            <a:ext cx="2743200" cy="2743200"/>
          </a:xfrm>
          <a:prstGeom prst="rect">
            <a:avLst/>
          </a:prstGeom>
          <a:ln>
            <a:solidFill>
              <a:srgbClr val="C99700"/>
            </a:solidFill>
          </a:ln>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0401" y="1686500"/>
            <a:ext cx="2743200" cy="2743200"/>
          </a:xfrm>
          <a:prstGeom prst="rect">
            <a:avLst/>
          </a:prstGeom>
          <a:ln>
            <a:solidFill>
              <a:srgbClr val="C99700"/>
            </a:solidFill>
          </a:ln>
        </p:spPr>
      </p:pic>
      <p:sp>
        <p:nvSpPr>
          <p:cNvPr id="5" name="Oval 4"/>
          <p:cNvSpPr/>
          <p:nvPr/>
        </p:nvSpPr>
        <p:spPr>
          <a:xfrm>
            <a:off x="1436058" y="1593639"/>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64389" y="1591458"/>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66209" y="1592090"/>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7149922" y="1759516"/>
            <a:ext cx="1305769" cy="2330163"/>
            <a:chOff x="7149922" y="1759516"/>
            <a:chExt cx="1305769" cy="2330163"/>
          </a:xfrm>
        </p:grpSpPr>
        <p:cxnSp>
          <p:nvCxnSpPr>
            <p:cNvPr id="7" name="Straight Connector 6"/>
            <p:cNvCxnSpPr>
              <a:stCxn id="10" idx="4"/>
            </p:cNvCxnSpPr>
            <p:nvPr/>
          </p:nvCxnSpPr>
          <p:spPr>
            <a:xfrm>
              <a:off x="7149922" y="1759516"/>
              <a:ext cx="0" cy="280299"/>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7149922" y="2034791"/>
              <a:ext cx="1019284" cy="376813"/>
            </a:xfrm>
            <a:prstGeom prst="bentConnector3">
              <a:avLst>
                <a:gd name="adj1" fmla="val 61337"/>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49125" y="2631689"/>
              <a:ext cx="726649" cy="286482"/>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7850582" y="3492158"/>
              <a:ext cx="815768" cy="107967"/>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312449" y="3138255"/>
              <a:ext cx="143242"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8058304" y="3959050"/>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4148102" y="1758884"/>
            <a:ext cx="824232" cy="2509347"/>
            <a:chOff x="4148102" y="1758884"/>
            <a:chExt cx="824232" cy="2509347"/>
          </a:xfrm>
        </p:grpSpPr>
        <p:cxnSp>
          <p:nvCxnSpPr>
            <p:cNvPr id="50" name="Elbow Connector 49"/>
            <p:cNvCxnSpPr>
              <a:stCxn id="9" idx="4"/>
            </p:cNvCxnSpPr>
            <p:nvPr/>
          </p:nvCxnSpPr>
          <p:spPr>
            <a:xfrm rot="16200000" flipH="1">
              <a:off x="4070335" y="1836651"/>
              <a:ext cx="579432" cy="423898"/>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72000" y="2338316"/>
              <a:ext cx="400334"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967785" y="2338316"/>
              <a:ext cx="0" cy="34574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612943" y="2684060"/>
              <a:ext cx="35484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12881" y="2684060"/>
              <a:ext cx="0" cy="45419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649274" y="3138255"/>
              <a:ext cx="4549" cy="96962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2881" y="3138255"/>
              <a:ext cx="3639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4513220" y="4137602"/>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566742" y="1761065"/>
            <a:ext cx="953030" cy="2498067"/>
            <a:chOff x="566742" y="1761065"/>
            <a:chExt cx="953030" cy="2498067"/>
          </a:xfrm>
        </p:grpSpPr>
        <p:cxnSp>
          <p:nvCxnSpPr>
            <p:cNvPr id="82" name="Straight Connector 81"/>
            <p:cNvCxnSpPr>
              <a:stCxn id="5" idx="4"/>
            </p:cNvCxnSpPr>
            <p:nvPr/>
          </p:nvCxnSpPr>
          <p:spPr>
            <a:xfrm>
              <a:off x="1519771" y="1761065"/>
              <a:ext cx="0" cy="28753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755177" y="2048599"/>
              <a:ext cx="764595" cy="539925"/>
            </a:xfrm>
            <a:prstGeom prst="bentConnector3">
              <a:avLst>
                <a:gd name="adj1" fmla="val 7499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5176" y="2611275"/>
              <a:ext cx="0" cy="1526327"/>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566742" y="4128503"/>
              <a:ext cx="361306"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747395" y="4089679"/>
            <a:ext cx="7456061" cy="1152679"/>
            <a:chOff x="747395" y="4089679"/>
            <a:chExt cx="7456061" cy="1152679"/>
          </a:xfrm>
        </p:grpSpPr>
        <p:cxnSp>
          <p:nvCxnSpPr>
            <p:cNvPr id="92" name="Straight Connector 91"/>
            <p:cNvCxnSpPr>
              <a:stCxn id="88" idx="2"/>
            </p:cNvCxnSpPr>
            <p:nvPr/>
          </p:nvCxnSpPr>
          <p:spPr>
            <a:xfrm>
              <a:off x="747395" y="4259132"/>
              <a:ext cx="0" cy="501711"/>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2"/>
            </p:cNvCxnSpPr>
            <p:nvPr/>
          </p:nvCxnSpPr>
          <p:spPr>
            <a:xfrm>
              <a:off x="4658372" y="4268231"/>
              <a:ext cx="0" cy="492612"/>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47" idx="2"/>
            </p:cNvCxnSpPr>
            <p:nvPr/>
          </p:nvCxnSpPr>
          <p:spPr>
            <a:xfrm>
              <a:off x="8203456" y="4089679"/>
              <a:ext cx="0" cy="67116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55176" y="4760843"/>
              <a:ext cx="7448280"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496278" y="4760842"/>
              <a:ext cx="116239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4651845" y="4761140"/>
              <a:ext cx="109307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4655916" y="4619488"/>
              <a:ext cx="3804" cy="622870"/>
            </a:xfrm>
            <a:prstGeom prst="straightConnector1">
              <a:avLst/>
            </a:prstGeom>
            <a:ln w="1905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0917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edge">
                                      <p:cBhvr>
                                        <p:cTn id="27" dur="20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edge">
                                      <p:cBhvr>
                                        <p:cTn id="32" dur="20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edge">
                                      <p:cBhvr>
                                        <p:cTn id="37" dur="20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dirty="0" smtClean="0"/>
              <a:t>Random Forest</a:t>
            </a:r>
            <a:endParaRPr lang="en-US" dirty="0"/>
          </a:p>
        </p:txBody>
      </p:sp>
      <p:sp>
        <p:nvSpPr>
          <p:cNvPr id="3" name="Content Placeholder 2"/>
          <p:cNvSpPr>
            <a:spLocks noGrp="1"/>
          </p:cNvSpPr>
          <p:nvPr>
            <p:ph idx="1"/>
          </p:nvPr>
        </p:nvSpPr>
        <p:spPr>
          <a:xfrm>
            <a:off x="628650" y="1680137"/>
            <a:ext cx="4130389" cy="4496826"/>
          </a:xfrm>
        </p:spPr>
        <p:txBody>
          <a:bodyPr/>
          <a:lstStyle/>
          <a:p>
            <a:r>
              <a:rPr lang="en-US" dirty="0"/>
              <a:t>Q2) How will including other variables that contribute to flow (e.g., basin topography, location, and soil properties) </a:t>
            </a:r>
            <a:r>
              <a:rPr lang="en-US" b="1" dirty="0">
                <a:solidFill>
                  <a:srgbClr val="C99700"/>
                </a:solidFill>
              </a:rPr>
              <a:t>improve the model’s predictive capabilities</a:t>
            </a:r>
            <a:r>
              <a:rPr lang="en-US" dirty="0"/>
              <a:t>?</a:t>
            </a:r>
          </a:p>
          <a:p>
            <a:pPr marL="0" indent="0">
              <a:buNone/>
            </a:pPr>
            <a:endParaRPr lang="en-US"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9039" y="1680137"/>
            <a:ext cx="4114808" cy="4480569"/>
          </a:xfrm>
          <a:prstGeom prst="rect">
            <a:avLst/>
          </a:prstGeom>
          <a:ln>
            <a:solidFill>
              <a:srgbClr val="C99700"/>
            </a:solidFill>
          </a:ln>
        </p:spPr>
      </p:pic>
      <p:sp>
        <p:nvSpPr>
          <p:cNvPr id="6" name="TextBox 5"/>
          <p:cNvSpPr txBox="1"/>
          <p:nvPr/>
        </p:nvSpPr>
        <p:spPr>
          <a:xfrm>
            <a:off x="6776400" y="5745279"/>
            <a:ext cx="1580882" cy="307777"/>
          </a:xfrm>
          <a:prstGeom prst="rect">
            <a:avLst/>
          </a:prstGeom>
          <a:solidFill>
            <a:schemeClr val="bg1"/>
          </a:solidFill>
        </p:spPr>
        <p:txBody>
          <a:bodyPr wrap="none" rtlCol="0">
            <a:spAutoFit/>
          </a:bodyPr>
          <a:lstStyle/>
          <a:p>
            <a:r>
              <a:rPr lang="en-US" sz="1400" dirty="0" smtClean="0"/>
              <a:t>Goodness of Split</a:t>
            </a:r>
            <a:endParaRPr lang="en-US" sz="1400" dirty="0"/>
          </a:p>
        </p:txBody>
      </p:sp>
    </p:spTree>
    <p:extLst>
      <p:ext uri="{BB962C8B-B14F-4D97-AF65-F5344CB8AC3E}">
        <p14:creationId xmlns:p14="http://schemas.microsoft.com/office/powerpoint/2010/main" val="1720445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9039" y="1680136"/>
            <a:ext cx="4114808" cy="4480569"/>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8088" y="1680135"/>
            <a:ext cx="4114808" cy="4480569"/>
          </a:xfrm>
          <a:prstGeom prst="rect">
            <a:avLst/>
          </a:prstGeom>
          <a:ln>
            <a:solidFill>
              <a:srgbClr val="C99700"/>
            </a:solidFill>
          </a:ln>
        </p:spPr>
      </p:pic>
    </p:spTree>
    <p:extLst>
      <p:ext uri="{BB962C8B-B14F-4D97-AF65-F5344CB8AC3E}">
        <p14:creationId xmlns:p14="http://schemas.microsoft.com/office/powerpoint/2010/main" val="2973468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Model Fit</a:t>
            </a:r>
            <a:endParaRPr lang="en-US" dirty="0"/>
          </a:p>
        </p:txBody>
      </p:sp>
      <p:sp>
        <p:nvSpPr>
          <p:cNvPr id="3" name="Content Placeholder 2"/>
          <p:cNvSpPr>
            <a:spLocks noGrp="1"/>
          </p:cNvSpPr>
          <p:nvPr>
            <p:ph idx="1"/>
          </p:nvPr>
        </p:nvSpPr>
        <p:spPr>
          <a:xfrm>
            <a:off x="628649" y="1708058"/>
            <a:ext cx="7849504" cy="4351338"/>
          </a:xfrm>
        </p:spPr>
        <p:txBody>
          <a:bodyPr/>
          <a:lstStyle/>
          <a:p>
            <a:pPr>
              <a:lnSpc>
                <a:spcPct val="100000"/>
              </a:lnSpc>
            </a:pPr>
            <a:r>
              <a:rPr lang="en-US" dirty="0" smtClean="0"/>
              <a:t>R2 </a:t>
            </a:r>
            <a:r>
              <a:rPr lang="en-US" sz="1800" dirty="0" smtClean="0"/>
              <a:t>(Coefficient of Determination)</a:t>
            </a:r>
            <a:r>
              <a:rPr lang="en-US" dirty="0" smtClean="0"/>
              <a:t>:        </a:t>
            </a:r>
            <a:r>
              <a:rPr lang="en-US" b="1" dirty="0" smtClean="0">
                <a:solidFill>
                  <a:srgbClr val="002855"/>
                </a:solidFill>
              </a:rPr>
              <a:t>0.883</a:t>
            </a:r>
          </a:p>
          <a:p>
            <a:pPr>
              <a:lnSpc>
                <a:spcPct val="100000"/>
              </a:lnSpc>
            </a:pPr>
            <a:r>
              <a:rPr lang="en-US" dirty="0" smtClean="0"/>
              <a:t>RMSE </a:t>
            </a:r>
            <a:r>
              <a:rPr lang="en-US" sz="1800" dirty="0" smtClean="0"/>
              <a:t>(Root Mean Square Error)</a:t>
            </a:r>
            <a:r>
              <a:rPr lang="en-US" dirty="0" smtClean="0"/>
              <a:t>:        </a:t>
            </a:r>
            <a:r>
              <a:rPr lang="en-US" b="1" dirty="0" smtClean="0">
                <a:solidFill>
                  <a:srgbClr val="002855"/>
                </a:solidFill>
              </a:rPr>
              <a:t>85134 AF</a:t>
            </a:r>
          </a:p>
          <a:p>
            <a:pPr>
              <a:lnSpc>
                <a:spcPct val="100000"/>
              </a:lnSpc>
            </a:pPr>
            <a:r>
              <a:rPr lang="en-US" dirty="0" smtClean="0"/>
              <a:t>RSR </a:t>
            </a:r>
            <a:r>
              <a:rPr lang="en-US" sz="1800" dirty="0" smtClean="0"/>
              <a:t>(RMSE</a:t>
            </a:r>
            <a:r>
              <a:rPr lang="en-US" sz="1800" dirty="0"/>
              <a:t> standard deviation </a:t>
            </a:r>
            <a:r>
              <a:rPr lang="en-US" sz="1800" dirty="0" smtClean="0"/>
              <a:t>ratio)</a:t>
            </a:r>
            <a:r>
              <a:rPr lang="en-US" dirty="0" smtClean="0"/>
              <a:t>:  </a:t>
            </a:r>
            <a:r>
              <a:rPr lang="en-US" b="1" dirty="0" smtClean="0"/>
              <a:t>0.346</a:t>
            </a:r>
          </a:p>
          <a:p>
            <a:pPr>
              <a:lnSpc>
                <a:spcPct val="100000"/>
              </a:lnSpc>
            </a:pPr>
            <a:r>
              <a:rPr lang="en-US" dirty="0" smtClean="0"/>
              <a:t>NSE </a:t>
            </a:r>
            <a:r>
              <a:rPr lang="en-US" sz="1800" dirty="0" smtClean="0"/>
              <a:t>(Nash-Sutcliffe Efficiency)</a:t>
            </a:r>
            <a:r>
              <a:rPr lang="en-US" dirty="0" smtClean="0"/>
              <a:t>:           </a:t>
            </a:r>
            <a:r>
              <a:rPr lang="en-US" b="1" dirty="0" smtClean="0"/>
              <a:t>0.880</a:t>
            </a:r>
          </a:p>
          <a:p>
            <a:pPr>
              <a:lnSpc>
                <a:spcPct val="100000"/>
              </a:lnSpc>
            </a:pPr>
            <a:r>
              <a:rPr lang="en-US" dirty="0" smtClean="0"/>
              <a:t>PBIAS </a:t>
            </a:r>
            <a:r>
              <a:rPr lang="en-US" sz="1800" dirty="0" smtClean="0"/>
              <a:t>(Percent Bias)</a:t>
            </a:r>
            <a:r>
              <a:rPr lang="en-US" dirty="0" smtClean="0"/>
              <a:t>:                          </a:t>
            </a:r>
            <a:r>
              <a:rPr lang="en-US" b="1" dirty="0" smtClean="0"/>
              <a:t>0.061 %</a:t>
            </a:r>
            <a:endParaRPr lang="en-US" b="1" dirty="0"/>
          </a:p>
        </p:txBody>
      </p:sp>
      <p:sp>
        <p:nvSpPr>
          <p:cNvPr id="8" name="TextBox 7"/>
          <p:cNvSpPr txBox="1"/>
          <p:nvPr/>
        </p:nvSpPr>
        <p:spPr>
          <a:xfrm>
            <a:off x="366889" y="6491111"/>
            <a:ext cx="184666" cy="369332"/>
          </a:xfrm>
          <a:prstGeom prst="rect">
            <a:avLst/>
          </a:prstGeom>
          <a:noFill/>
        </p:spPr>
        <p:txBody>
          <a:bodyPr wrap="none" rtlCol="0">
            <a:spAutoFit/>
          </a:bodyPr>
          <a:lstStyle/>
          <a:p>
            <a:endParaRPr lang="en-US" dirty="0"/>
          </a:p>
        </p:txBody>
      </p:sp>
      <p:sp>
        <p:nvSpPr>
          <p:cNvPr id="6" name="TextBox 5"/>
          <p:cNvSpPr txBox="1"/>
          <p:nvPr/>
        </p:nvSpPr>
        <p:spPr>
          <a:xfrm>
            <a:off x="551555" y="4037895"/>
            <a:ext cx="8245198" cy="276999"/>
          </a:xfrm>
          <a:prstGeom prst="rect">
            <a:avLst/>
          </a:prstGeom>
          <a:noFill/>
        </p:spPr>
        <p:txBody>
          <a:bodyPr wrap="square" rtlCol="0">
            <a:spAutoFit/>
          </a:bodyPr>
          <a:lstStyle/>
          <a:p>
            <a:r>
              <a:rPr lang="en-US" sz="1200" dirty="0" smtClean="0"/>
              <a:t>Table 4. </a:t>
            </a:r>
            <a:r>
              <a:rPr lang="en-US" sz="1200" dirty="0"/>
              <a:t>g</a:t>
            </a:r>
            <a:r>
              <a:rPr lang="en-US" sz="1200" dirty="0" smtClean="0"/>
              <a:t>eneral performance ratings for recommended statistics for a monthly time-step (</a:t>
            </a:r>
            <a:r>
              <a:rPr lang="en-US" sz="1200" dirty="0" err="1" smtClean="0"/>
              <a:t>Moriasi</a:t>
            </a:r>
            <a:r>
              <a:rPr lang="en-US" sz="1200" dirty="0" smtClean="0"/>
              <a:t>, Daniel N., 2007)</a:t>
            </a:r>
            <a:endParaRPr lang="en-US" sz="1200" dirty="0"/>
          </a:p>
        </p:txBody>
      </p:sp>
      <p:graphicFrame>
        <p:nvGraphicFramePr>
          <p:cNvPr id="7" name="Table 6"/>
          <p:cNvGraphicFramePr>
            <a:graphicFrameLocks noGrp="1"/>
          </p:cNvGraphicFramePr>
          <p:nvPr>
            <p:extLst>
              <p:ext uri="{D42A27DB-BD31-4B8C-83A1-F6EECF244321}">
                <p14:modId xmlns:p14="http://schemas.microsoft.com/office/powerpoint/2010/main" val="4103782690"/>
              </p:ext>
            </p:extLst>
          </p:nvPr>
        </p:nvGraphicFramePr>
        <p:xfrm>
          <a:off x="628649" y="4306506"/>
          <a:ext cx="8245198" cy="1854200"/>
        </p:xfrm>
        <a:graphic>
          <a:graphicData uri="http://schemas.openxmlformats.org/drawingml/2006/table">
            <a:tbl>
              <a:tblPr firstRow="1" bandRow="1">
                <a:tableStyleId>{5C22544A-7EE6-4342-B048-85BDC9FD1C3A}</a:tableStyleId>
              </a:tblPr>
              <a:tblGrid>
                <a:gridCol w="2312143">
                  <a:extLst>
                    <a:ext uri="{9D8B030D-6E8A-4147-A177-3AD203B41FA5}">
                      <a16:colId xmlns:a16="http://schemas.microsoft.com/office/drawing/2014/main" xmlns="" val="20000"/>
                    </a:ext>
                  </a:extLst>
                </a:gridCol>
                <a:gridCol w="1977685">
                  <a:extLst>
                    <a:ext uri="{9D8B030D-6E8A-4147-A177-3AD203B41FA5}">
                      <a16:colId xmlns:a16="http://schemas.microsoft.com/office/drawing/2014/main" xmlns="" val="20001"/>
                    </a:ext>
                  </a:extLst>
                </a:gridCol>
                <a:gridCol w="1977685">
                  <a:extLst>
                    <a:ext uri="{9D8B030D-6E8A-4147-A177-3AD203B41FA5}">
                      <a16:colId xmlns:a16="http://schemas.microsoft.com/office/drawing/2014/main" xmlns="" val="20002"/>
                    </a:ext>
                  </a:extLst>
                </a:gridCol>
                <a:gridCol w="1977685">
                  <a:extLst>
                    <a:ext uri="{9D8B030D-6E8A-4147-A177-3AD203B41FA5}">
                      <a16:colId xmlns:a16="http://schemas.microsoft.com/office/drawing/2014/main" xmlns="" val="20003"/>
                    </a:ext>
                  </a:extLst>
                </a:gridCol>
              </a:tblGrid>
              <a:tr h="370840">
                <a:tc>
                  <a:txBody>
                    <a:bodyPr/>
                    <a:lstStyle/>
                    <a:p>
                      <a:r>
                        <a:rPr lang="en-US" sz="1600" dirty="0" smtClean="0"/>
                        <a:t>Performance Metric</a:t>
                      </a:r>
                      <a:endParaRPr lang="en-US" sz="1600" dirty="0"/>
                    </a:p>
                  </a:txBody>
                  <a:tcPr>
                    <a:solidFill>
                      <a:srgbClr val="C99700"/>
                    </a:solidFill>
                  </a:tcPr>
                </a:tc>
                <a:tc>
                  <a:txBody>
                    <a:bodyPr/>
                    <a:lstStyle/>
                    <a:p>
                      <a:r>
                        <a:rPr lang="en-US" sz="1600" dirty="0" smtClean="0"/>
                        <a:t>RSR</a:t>
                      </a:r>
                      <a:endParaRPr lang="en-US" sz="1600" dirty="0"/>
                    </a:p>
                  </a:txBody>
                  <a:tcPr>
                    <a:solidFill>
                      <a:srgbClr val="C99700"/>
                    </a:solidFill>
                  </a:tcPr>
                </a:tc>
                <a:tc>
                  <a:txBody>
                    <a:bodyPr/>
                    <a:lstStyle/>
                    <a:p>
                      <a:r>
                        <a:rPr lang="en-US" sz="1600" dirty="0" smtClean="0"/>
                        <a:t>NSE</a:t>
                      </a:r>
                      <a:endParaRPr lang="en-US" sz="1600" dirty="0"/>
                    </a:p>
                  </a:txBody>
                  <a:tcPr>
                    <a:solidFill>
                      <a:srgbClr val="C99700"/>
                    </a:solidFill>
                  </a:tcPr>
                </a:tc>
                <a:tc>
                  <a:txBody>
                    <a:bodyPr/>
                    <a:lstStyle/>
                    <a:p>
                      <a:r>
                        <a:rPr lang="en-US" sz="1600" dirty="0" smtClean="0"/>
                        <a:t>PBIAS </a:t>
                      </a:r>
                    </a:p>
                  </a:txBody>
                  <a:tcPr>
                    <a:solidFill>
                      <a:srgbClr val="C99700"/>
                    </a:solidFill>
                  </a:tcPr>
                </a:tc>
                <a:extLst>
                  <a:ext uri="{0D108BD9-81ED-4DB2-BD59-A6C34878D82A}">
                    <a16:rowId xmlns:a16="http://schemas.microsoft.com/office/drawing/2014/main" xmlns="" val="10000"/>
                  </a:ext>
                </a:extLst>
              </a:tr>
              <a:tr h="370840">
                <a:tc>
                  <a:txBody>
                    <a:bodyPr/>
                    <a:lstStyle/>
                    <a:p>
                      <a:r>
                        <a:rPr lang="en-US" sz="1600" b="1" dirty="0" smtClean="0">
                          <a:solidFill>
                            <a:srgbClr val="000000"/>
                          </a:solidFill>
                        </a:rPr>
                        <a:t>Very Good</a:t>
                      </a:r>
                      <a:endParaRPr lang="en-US" sz="1600" b="1" dirty="0">
                        <a:solidFill>
                          <a:srgbClr val="000000"/>
                        </a:solidFill>
                      </a:endParaRPr>
                    </a:p>
                  </a:txBody>
                  <a:tcPr>
                    <a:solidFill>
                      <a:schemeClr val="bg1">
                        <a:lumMod val="95000"/>
                      </a:schemeClr>
                    </a:solidFill>
                  </a:tcPr>
                </a:tc>
                <a:tc>
                  <a:txBody>
                    <a:bodyPr/>
                    <a:lstStyle/>
                    <a:p>
                      <a:r>
                        <a:rPr lang="en-US" sz="1600" b="1" kern="1200" dirty="0" smtClean="0">
                          <a:solidFill>
                            <a:schemeClr val="dk1"/>
                          </a:solidFill>
                          <a:effectLst/>
                          <a:latin typeface="+mn-lt"/>
                          <a:ea typeface="+mn-ea"/>
                          <a:cs typeface="+mn-cs"/>
                        </a:rPr>
                        <a:t>0.00 &lt; RSR &lt; 0.50</a:t>
                      </a:r>
                      <a:r>
                        <a:rPr lang="en-US" sz="1600" b="1" dirty="0" smtClean="0">
                          <a:effectLst/>
                        </a:rPr>
                        <a:t> </a:t>
                      </a:r>
                      <a:endParaRPr lang="en-US" sz="1600" b="1" dirty="0">
                        <a:solidFill>
                          <a:srgbClr val="000000"/>
                        </a:solidFill>
                      </a:endParaRPr>
                    </a:p>
                  </a:txBody>
                  <a:tcPr>
                    <a:solidFill>
                      <a:schemeClr val="bg1">
                        <a:lumMod val="95000"/>
                      </a:schemeClr>
                    </a:solidFill>
                  </a:tcPr>
                </a:tc>
                <a:tc>
                  <a:txBody>
                    <a:bodyPr/>
                    <a:lstStyle/>
                    <a:p>
                      <a:r>
                        <a:rPr lang="en-US" sz="1600" b="1" kern="1200" dirty="0" smtClean="0">
                          <a:solidFill>
                            <a:schemeClr val="dk1"/>
                          </a:solidFill>
                          <a:effectLst/>
                          <a:latin typeface="+mn-lt"/>
                          <a:ea typeface="+mn-ea"/>
                          <a:cs typeface="+mn-cs"/>
                        </a:rPr>
                        <a:t>0.75 &lt; NSE &lt; 1.00 </a:t>
                      </a:r>
                      <a:endParaRPr lang="en-US" sz="1600" b="1" dirty="0">
                        <a:solidFill>
                          <a:srgbClr val="000000"/>
                        </a:solidFill>
                      </a:endParaRPr>
                    </a:p>
                  </a:txBody>
                  <a:tcPr>
                    <a:solidFill>
                      <a:schemeClr val="bg1">
                        <a:lumMod val="95000"/>
                      </a:schemeClr>
                    </a:solidFill>
                  </a:tcPr>
                </a:tc>
                <a:tc>
                  <a:txBody>
                    <a:bodyPr/>
                    <a:lstStyle/>
                    <a:p>
                      <a:r>
                        <a:rPr lang="en-US" sz="1600" b="1" kern="1200" dirty="0" smtClean="0">
                          <a:solidFill>
                            <a:schemeClr val="dk1"/>
                          </a:solidFill>
                          <a:effectLst/>
                          <a:latin typeface="+mn-lt"/>
                          <a:ea typeface="+mn-ea"/>
                          <a:cs typeface="+mn-cs"/>
                        </a:rPr>
                        <a:t>PBIAS &lt; ±10</a:t>
                      </a:r>
                      <a:r>
                        <a:rPr lang="en-US" sz="1600" b="1" dirty="0" smtClean="0">
                          <a:effectLst/>
                        </a:rPr>
                        <a:t> </a:t>
                      </a:r>
                      <a:endParaRPr lang="en-US" sz="1600" b="1" dirty="0">
                        <a:solidFill>
                          <a:srgbClr val="000000"/>
                        </a:solidFill>
                      </a:endParaRPr>
                    </a:p>
                  </a:txBody>
                  <a:tcPr>
                    <a:solidFill>
                      <a:schemeClr val="bg1">
                        <a:lumMod val="95000"/>
                      </a:schemeClr>
                    </a:solidFill>
                  </a:tcPr>
                </a:tc>
                <a:extLst>
                  <a:ext uri="{0D108BD9-81ED-4DB2-BD59-A6C34878D82A}">
                    <a16:rowId xmlns:a16="http://schemas.microsoft.com/office/drawing/2014/main" xmlns="" val="10001"/>
                  </a:ext>
                </a:extLst>
              </a:tr>
              <a:tr h="370840">
                <a:tc>
                  <a:txBody>
                    <a:bodyPr/>
                    <a:lstStyle/>
                    <a:p>
                      <a:r>
                        <a:rPr lang="en-US" sz="1600" dirty="0" smtClean="0">
                          <a:solidFill>
                            <a:srgbClr val="000000"/>
                          </a:solidFill>
                        </a:rPr>
                        <a:t>Good </a:t>
                      </a:r>
                      <a:endParaRPr lang="en-US" sz="160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0.50 &lt; RSR &lt; 0.60 </a:t>
                      </a:r>
                      <a:endParaRPr lang="en-US" sz="160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0.65 &lt; NSE &lt; 0.75</a:t>
                      </a:r>
                      <a:r>
                        <a:rPr lang="en-US" sz="1600" dirty="0" smtClean="0">
                          <a:effectLst/>
                        </a:rPr>
                        <a:t> </a:t>
                      </a:r>
                      <a:endParaRPr lang="en-US" sz="160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±10 &lt; PBIAS &lt; ±15</a:t>
                      </a:r>
                      <a:r>
                        <a:rPr lang="en-US" sz="1600" dirty="0" smtClean="0">
                          <a:effectLst/>
                        </a:rPr>
                        <a:t> </a:t>
                      </a:r>
                      <a:endParaRPr lang="en-US" sz="1600" dirty="0">
                        <a:solidFill>
                          <a:srgbClr val="000000"/>
                        </a:solidFill>
                      </a:endParaRPr>
                    </a:p>
                  </a:txBody>
                  <a:tcPr>
                    <a:solidFill>
                      <a:schemeClr val="bg1">
                        <a:lumMod val="95000"/>
                      </a:schemeClr>
                    </a:solidFill>
                  </a:tcPr>
                </a:tc>
                <a:extLst>
                  <a:ext uri="{0D108BD9-81ED-4DB2-BD59-A6C34878D82A}">
                    <a16:rowId xmlns:a16="http://schemas.microsoft.com/office/drawing/2014/main" xmlns="" val="10002"/>
                  </a:ext>
                </a:extLst>
              </a:tr>
              <a:tr h="370840">
                <a:tc>
                  <a:txBody>
                    <a:bodyPr/>
                    <a:lstStyle/>
                    <a:p>
                      <a:r>
                        <a:rPr lang="en-US" sz="1600" dirty="0" smtClean="0">
                          <a:solidFill>
                            <a:srgbClr val="000000"/>
                          </a:solidFill>
                        </a:rPr>
                        <a:t>Satisfactory</a:t>
                      </a:r>
                      <a:endParaRPr lang="en-US" sz="160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0.60 &lt; RSR &lt; 0.70</a:t>
                      </a:r>
                      <a:r>
                        <a:rPr lang="en-US" sz="1600" dirty="0" smtClean="0">
                          <a:effectLst/>
                        </a:rPr>
                        <a:t> </a:t>
                      </a:r>
                      <a:endParaRPr lang="en-US" sz="160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0.50 &lt; NSE &lt; 0.65</a:t>
                      </a:r>
                      <a:r>
                        <a:rPr lang="en-US" sz="1600" dirty="0" smtClean="0">
                          <a:effectLst/>
                        </a:rPr>
                        <a:t> </a:t>
                      </a:r>
                      <a:endParaRPr lang="en-US" sz="1600" dirty="0">
                        <a:solidFill>
                          <a:srgbClr val="000000"/>
                        </a:solidFill>
                      </a:endParaRPr>
                    </a:p>
                  </a:txBody>
                  <a:tcPr>
                    <a:solidFill>
                      <a:schemeClr val="bg1">
                        <a:lumMod val="95000"/>
                      </a:schemeClr>
                    </a:solidFill>
                  </a:tcPr>
                </a:tc>
                <a:tc>
                  <a:txBody>
                    <a:bodyPr/>
                    <a:lstStyle/>
                    <a:p>
                      <a:r>
                        <a:rPr lang="en-US" sz="1600" kern="1200" smtClean="0">
                          <a:solidFill>
                            <a:schemeClr val="dk1"/>
                          </a:solidFill>
                          <a:effectLst/>
                          <a:latin typeface="+mn-lt"/>
                          <a:ea typeface="+mn-ea"/>
                          <a:cs typeface="+mn-cs"/>
                        </a:rPr>
                        <a:t>±15 &lt; PBIAS &lt; ±25</a:t>
                      </a:r>
                      <a:r>
                        <a:rPr lang="en-US" sz="1600" smtClean="0">
                          <a:effectLst/>
                        </a:rPr>
                        <a:t> </a:t>
                      </a:r>
                      <a:endParaRPr lang="en-US" sz="1600" dirty="0">
                        <a:solidFill>
                          <a:srgbClr val="000000"/>
                        </a:solidFill>
                      </a:endParaRPr>
                    </a:p>
                  </a:txBody>
                  <a:tcPr>
                    <a:solidFill>
                      <a:schemeClr val="bg1">
                        <a:lumMod val="95000"/>
                      </a:schemeClr>
                    </a:solidFill>
                  </a:tcPr>
                </a:tc>
                <a:extLst>
                  <a:ext uri="{0D108BD9-81ED-4DB2-BD59-A6C34878D82A}">
                    <a16:rowId xmlns:a16="http://schemas.microsoft.com/office/drawing/2014/main" xmlns="" val="10003"/>
                  </a:ext>
                </a:extLst>
              </a:tr>
              <a:tr h="370840">
                <a:tc>
                  <a:txBody>
                    <a:bodyPr/>
                    <a:lstStyle/>
                    <a:p>
                      <a:r>
                        <a:rPr lang="en-US" sz="1600" dirty="0" smtClean="0">
                          <a:solidFill>
                            <a:srgbClr val="000000"/>
                          </a:solidFill>
                        </a:rPr>
                        <a:t>Unsatisfactory</a:t>
                      </a:r>
                      <a:endParaRPr lang="en-US" sz="1600" dirty="0">
                        <a:solidFill>
                          <a:srgbClr val="000000"/>
                        </a:solidFill>
                      </a:endParaRPr>
                    </a:p>
                  </a:txBody>
                  <a:tcPr>
                    <a:solidFill>
                      <a:schemeClr val="bg1">
                        <a:lumMod val="95000"/>
                      </a:schemeClr>
                    </a:solidFill>
                  </a:tcPr>
                </a:tc>
                <a:tc>
                  <a:txBody>
                    <a:bodyPr/>
                    <a:lstStyle/>
                    <a:p>
                      <a:r>
                        <a:rPr lang="en-US" sz="1600" b="0" kern="1200" dirty="0" smtClean="0">
                          <a:solidFill>
                            <a:schemeClr val="dk1"/>
                          </a:solidFill>
                          <a:effectLst/>
                          <a:latin typeface="+mn-lt"/>
                          <a:ea typeface="+mn-ea"/>
                          <a:cs typeface="+mn-cs"/>
                        </a:rPr>
                        <a:t>RSR &gt; 0.70</a:t>
                      </a:r>
                      <a:r>
                        <a:rPr lang="en-US" sz="1600" b="0" dirty="0" smtClean="0">
                          <a:effectLst/>
                        </a:rPr>
                        <a:t> </a:t>
                      </a:r>
                      <a:endParaRPr lang="en-US" sz="1600" b="0" dirty="0">
                        <a:solidFill>
                          <a:srgbClr val="000000"/>
                        </a:solidFill>
                      </a:endParaRPr>
                    </a:p>
                  </a:txBody>
                  <a:tcPr>
                    <a:solidFill>
                      <a:schemeClr val="bg1">
                        <a:lumMod val="95000"/>
                      </a:schemeClr>
                    </a:solidFill>
                  </a:tcPr>
                </a:tc>
                <a:tc>
                  <a:txBody>
                    <a:bodyPr/>
                    <a:lstStyle/>
                    <a:p>
                      <a:r>
                        <a:rPr lang="en-US" sz="1600" b="0" kern="1200" dirty="0" smtClean="0">
                          <a:solidFill>
                            <a:schemeClr val="dk1"/>
                          </a:solidFill>
                          <a:effectLst/>
                          <a:latin typeface="+mn-lt"/>
                          <a:ea typeface="+mn-ea"/>
                          <a:cs typeface="+mn-cs"/>
                        </a:rPr>
                        <a:t>NSE &lt; 0.50</a:t>
                      </a:r>
                      <a:r>
                        <a:rPr lang="en-US" sz="1600" b="0" dirty="0" smtClean="0">
                          <a:effectLst/>
                        </a:rPr>
                        <a:t> </a:t>
                      </a:r>
                      <a:endParaRPr lang="en-US" sz="1600" b="0" dirty="0">
                        <a:solidFill>
                          <a:srgbClr val="000000"/>
                        </a:solidFill>
                      </a:endParaRPr>
                    </a:p>
                  </a:txBody>
                  <a:tcPr>
                    <a:solidFill>
                      <a:schemeClr val="bg1">
                        <a:lumMod val="95000"/>
                      </a:schemeClr>
                    </a:solidFill>
                  </a:tcPr>
                </a:tc>
                <a:tc>
                  <a:txBody>
                    <a:bodyPr/>
                    <a:lstStyle/>
                    <a:p>
                      <a:r>
                        <a:rPr lang="en-US" sz="1600" kern="1200" dirty="0" smtClean="0">
                          <a:solidFill>
                            <a:schemeClr val="dk1"/>
                          </a:solidFill>
                          <a:effectLst/>
                          <a:latin typeface="+mn-lt"/>
                          <a:ea typeface="+mn-ea"/>
                          <a:cs typeface="+mn-cs"/>
                        </a:rPr>
                        <a:t>PBIAS &gt; ±25</a:t>
                      </a:r>
                      <a:r>
                        <a:rPr lang="en-US" sz="1600" dirty="0" smtClean="0">
                          <a:effectLst/>
                        </a:rPr>
                        <a:t> </a:t>
                      </a:r>
                      <a:endParaRPr lang="en-US" sz="1600" dirty="0">
                        <a:solidFill>
                          <a:srgbClr val="000000"/>
                        </a:solidFill>
                      </a:endParaRPr>
                    </a:p>
                  </a:txBody>
                  <a:tcPr>
                    <a:solidFill>
                      <a:schemeClr val="bg1">
                        <a:lumMod val="9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48695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r="3391" b="14531"/>
          <a:stretch/>
        </p:blipFill>
        <p:spPr>
          <a:xfrm>
            <a:off x="2518662" y="1552763"/>
            <a:ext cx="6611691" cy="4153796"/>
          </a:xfrm>
          <a:prstGeom prst="rect">
            <a:avLst/>
          </a:prstGeom>
        </p:spPr>
      </p:pic>
      <p:grpSp>
        <p:nvGrpSpPr>
          <p:cNvPr id="14" name="Group 13"/>
          <p:cNvGrpSpPr/>
          <p:nvPr/>
        </p:nvGrpSpPr>
        <p:grpSpPr>
          <a:xfrm>
            <a:off x="3606543" y="4234877"/>
            <a:ext cx="5378395" cy="629481"/>
            <a:chOff x="3388178" y="4234877"/>
            <a:chExt cx="5378395" cy="629481"/>
          </a:xfrm>
        </p:grpSpPr>
        <p:sp>
          <p:nvSpPr>
            <p:cNvPr id="13" name="TextBox 12"/>
            <p:cNvSpPr txBox="1"/>
            <p:nvPr/>
          </p:nvSpPr>
          <p:spPr>
            <a:xfrm>
              <a:off x="3388178" y="4495026"/>
              <a:ext cx="5378395" cy="369332"/>
            </a:xfrm>
            <a:prstGeom prst="rect">
              <a:avLst/>
            </a:prstGeom>
            <a:noFill/>
          </p:spPr>
          <p:txBody>
            <a:bodyPr wrap="none" rtlCol="0">
              <a:spAutoFit/>
            </a:bodyPr>
            <a:lstStyle/>
            <a:p>
              <a:r>
                <a:rPr lang="en-US" b="1" dirty="0" smtClean="0">
                  <a:solidFill>
                    <a:schemeClr val="bg1"/>
                  </a:solidFill>
                </a:rPr>
                <a:t>14822       3714         </a:t>
              </a:r>
              <a:r>
                <a:rPr lang="en-US" b="1" dirty="0">
                  <a:solidFill>
                    <a:schemeClr val="bg1"/>
                  </a:solidFill>
                </a:rPr>
                <a:t>859 </a:t>
              </a:r>
              <a:r>
                <a:rPr lang="en-US" b="1" dirty="0" smtClean="0">
                  <a:solidFill>
                    <a:schemeClr val="bg1"/>
                  </a:solidFill>
                </a:rPr>
                <a:t>        </a:t>
              </a:r>
              <a:r>
                <a:rPr lang="en-US" b="1" dirty="0">
                  <a:solidFill>
                    <a:schemeClr val="bg1"/>
                  </a:solidFill>
                </a:rPr>
                <a:t>2855  </a:t>
              </a:r>
              <a:r>
                <a:rPr lang="en-US" b="1" dirty="0" smtClean="0">
                  <a:solidFill>
                    <a:schemeClr val="bg1"/>
                  </a:solidFill>
                </a:rPr>
                <a:t>      1016        2698</a:t>
              </a:r>
              <a:endParaRPr lang="en-US" b="1" dirty="0">
                <a:solidFill>
                  <a:schemeClr val="bg1"/>
                </a:solidFill>
              </a:endParaRPr>
            </a:p>
          </p:txBody>
        </p:sp>
        <p:sp>
          <p:nvSpPr>
            <p:cNvPr id="16" name="TextBox 15"/>
            <p:cNvSpPr txBox="1"/>
            <p:nvPr/>
          </p:nvSpPr>
          <p:spPr>
            <a:xfrm>
              <a:off x="3519716" y="4234877"/>
              <a:ext cx="5214889" cy="369332"/>
            </a:xfrm>
            <a:prstGeom prst="rect">
              <a:avLst/>
            </a:prstGeom>
            <a:noFill/>
          </p:spPr>
          <p:txBody>
            <a:bodyPr wrap="none" rtlCol="0">
              <a:spAutoFit/>
            </a:bodyPr>
            <a:lstStyle/>
            <a:p>
              <a:r>
                <a:rPr lang="en-US" b="1" dirty="0" smtClean="0">
                  <a:solidFill>
                    <a:schemeClr val="bg1"/>
                  </a:solidFill>
                </a:rPr>
                <a:t>n =          n =          n =          n =          n =          n = </a:t>
              </a:r>
              <a:endParaRPr lang="en-US" b="1" dirty="0">
                <a:solidFill>
                  <a:schemeClr val="bg1"/>
                </a:solidFill>
              </a:endParaRPr>
            </a:p>
          </p:txBody>
        </p:sp>
      </p:grpSp>
      <p:grpSp>
        <p:nvGrpSpPr>
          <p:cNvPr id="12" name="Group 11"/>
          <p:cNvGrpSpPr/>
          <p:nvPr/>
        </p:nvGrpSpPr>
        <p:grpSpPr>
          <a:xfrm>
            <a:off x="3601601" y="5559942"/>
            <a:ext cx="5414753" cy="667631"/>
            <a:chOff x="3424180" y="5581242"/>
            <a:chExt cx="5414753" cy="667631"/>
          </a:xfrm>
          <a:solidFill>
            <a:schemeClr val="bg1"/>
          </a:solidFill>
        </p:grpSpPr>
        <p:sp>
          <p:nvSpPr>
            <p:cNvPr id="6" name="TextBox 5"/>
            <p:cNvSpPr txBox="1"/>
            <p:nvPr/>
          </p:nvSpPr>
          <p:spPr>
            <a:xfrm>
              <a:off x="3424180" y="5594304"/>
              <a:ext cx="668773" cy="646331"/>
            </a:xfrm>
            <a:prstGeom prst="rect">
              <a:avLst/>
            </a:prstGeom>
            <a:grpFill/>
          </p:spPr>
          <p:txBody>
            <a:bodyPr wrap="none" rtlCol="0">
              <a:spAutoFit/>
            </a:bodyPr>
            <a:lstStyle/>
            <a:p>
              <a:pPr algn="ctr"/>
              <a:r>
                <a:rPr lang="en-US" dirty="0"/>
                <a:t>t</a:t>
              </a:r>
              <a:r>
                <a:rPr lang="en-US" dirty="0" smtClean="0"/>
                <a:t>rain</a:t>
              </a:r>
            </a:p>
            <a:p>
              <a:pPr algn="ctr"/>
              <a:r>
                <a:rPr lang="en-US" dirty="0" smtClean="0"/>
                <a:t>set</a:t>
              </a:r>
              <a:endParaRPr lang="en-US" dirty="0"/>
            </a:p>
          </p:txBody>
        </p:sp>
        <p:sp>
          <p:nvSpPr>
            <p:cNvPr id="7" name="TextBox 6"/>
            <p:cNvSpPr txBox="1"/>
            <p:nvPr/>
          </p:nvSpPr>
          <p:spPr>
            <a:xfrm>
              <a:off x="4223195" y="5602542"/>
              <a:ext cx="882688" cy="646331"/>
            </a:xfrm>
            <a:prstGeom prst="rect">
              <a:avLst/>
            </a:prstGeom>
            <a:grpFill/>
          </p:spPr>
          <p:txBody>
            <a:bodyPr wrap="square" rtlCol="0">
              <a:spAutoFit/>
            </a:bodyPr>
            <a:lstStyle/>
            <a:p>
              <a:pPr algn="ctr"/>
              <a:r>
                <a:rPr lang="en-US" dirty="0" smtClean="0"/>
                <a:t>test</a:t>
              </a:r>
            </a:p>
            <a:p>
              <a:pPr algn="ctr"/>
              <a:r>
                <a:rPr lang="en-US" dirty="0" smtClean="0"/>
                <a:t>set</a:t>
              </a:r>
              <a:endParaRPr lang="en-US" dirty="0"/>
            </a:p>
          </p:txBody>
        </p:sp>
        <p:sp>
          <p:nvSpPr>
            <p:cNvPr id="8" name="TextBox 7"/>
            <p:cNvSpPr txBox="1"/>
            <p:nvPr/>
          </p:nvSpPr>
          <p:spPr>
            <a:xfrm>
              <a:off x="5236123" y="5581242"/>
              <a:ext cx="745717" cy="646331"/>
            </a:xfrm>
            <a:prstGeom prst="rect">
              <a:avLst/>
            </a:prstGeom>
            <a:grpFill/>
          </p:spPr>
          <p:txBody>
            <a:bodyPr wrap="none" rtlCol="0">
              <a:spAutoFit/>
            </a:bodyPr>
            <a:lstStyle/>
            <a:p>
              <a:pPr algn="ctr"/>
              <a:r>
                <a:rPr lang="en-US" dirty="0"/>
                <a:t>h</a:t>
              </a:r>
              <a:r>
                <a:rPr lang="en-US" dirty="0" smtClean="0"/>
                <a:t>igh</a:t>
              </a:r>
            </a:p>
            <a:p>
              <a:pPr algn="ctr"/>
              <a:r>
                <a:rPr lang="en-US" dirty="0" smtClean="0"/>
                <a:t>flows</a:t>
              </a:r>
              <a:endParaRPr lang="en-US" dirty="0"/>
            </a:p>
          </p:txBody>
        </p:sp>
        <p:sp>
          <p:nvSpPr>
            <p:cNvPr id="9" name="TextBox 8"/>
            <p:cNvSpPr txBox="1"/>
            <p:nvPr/>
          </p:nvSpPr>
          <p:spPr>
            <a:xfrm>
              <a:off x="6177396" y="5581243"/>
              <a:ext cx="745717" cy="646331"/>
            </a:xfrm>
            <a:prstGeom prst="rect">
              <a:avLst/>
            </a:prstGeom>
            <a:grpFill/>
          </p:spPr>
          <p:txBody>
            <a:bodyPr wrap="none" rtlCol="0">
              <a:spAutoFit/>
            </a:bodyPr>
            <a:lstStyle/>
            <a:p>
              <a:pPr algn="ctr"/>
              <a:r>
                <a:rPr lang="en-US" dirty="0" smtClean="0"/>
                <a:t>low</a:t>
              </a:r>
            </a:p>
            <a:p>
              <a:pPr algn="ctr"/>
              <a:r>
                <a:rPr lang="en-US" dirty="0" smtClean="0"/>
                <a:t>flows</a:t>
              </a:r>
            </a:p>
          </p:txBody>
        </p:sp>
        <p:sp>
          <p:nvSpPr>
            <p:cNvPr id="10" name="TextBox 9"/>
            <p:cNvSpPr txBox="1"/>
            <p:nvPr/>
          </p:nvSpPr>
          <p:spPr>
            <a:xfrm>
              <a:off x="7089520" y="5581243"/>
              <a:ext cx="825867" cy="646331"/>
            </a:xfrm>
            <a:prstGeom prst="rect">
              <a:avLst/>
            </a:prstGeom>
            <a:grpFill/>
          </p:spPr>
          <p:txBody>
            <a:bodyPr wrap="none" rtlCol="0">
              <a:spAutoFit/>
            </a:bodyPr>
            <a:lstStyle/>
            <a:p>
              <a:pPr algn="ctr"/>
              <a:r>
                <a:rPr lang="en-US" dirty="0"/>
                <a:t>l</a:t>
              </a:r>
              <a:r>
                <a:rPr lang="en-US" dirty="0" smtClean="0"/>
                <a:t>arge</a:t>
              </a:r>
            </a:p>
            <a:p>
              <a:pPr algn="ctr"/>
              <a:r>
                <a:rPr lang="en-US" dirty="0" smtClean="0"/>
                <a:t>basins</a:t>
              </a:r>
            </a:p>
          </p:txBody>
        </p:sp>
        <p:sp>
          <p:nvSpPr>
            <p:cNvPr id="11" name="TextBox 10"/>
            <p:cNvSpPr txBox="1"/>
            <p:nvPr/>
          </p:nvSpPr>
          <p:spPr>
            <a:xfrm>
              <a:off x="8013066" y="5594306"/>
              <a:ext cx="825867" cy="646331"/>
            </a:xfrm>
            <a:prstGeom prst="rect">
              <a:avLst/>
            </a:prstGeom>
            <a:grpFill/>
          </p:spPr>
          <p:txBody>
            <a:bodyPr wrap="none" rtlCol="0">
              <a:spAutoFit/>
            </a:bodyPr>
            <a:lstStyle/>
            <a:p>
              <a:pPr algn="ctr"/>
              <a:r>
                <a:rPr lang="en-US" dirty="0"/>
                <a:t>s</a:t>
              </a:r>
              <a:r>
                <a:rPr lang="en-US" dirty="0" smtClean="0"/>
                <a:t>mall</a:t>
              </a:r>
            </a:p>
            <a:p>
              <a:pPr algn="ctr"/>
              <a:r>
                <a:rPr lang="en-US" dirty="0" smtClean="0"/>
                <a:t>basins</a:t>
              </a:r>
            </a:p>
          </p:txBody>
        </p:sp>
      </p:grpSp>
      <p:sp>
        <p:nvSpPr>
          <p:cNvPr id="4" name="Title 3"/>
          <p:cNvSpPr>
            <a:spLocks noGrp="1"/>
          </p:cNvSpPr>
          <p:nvPr>
            <p:ph type="title"/>
          </p:nvPr>
        </p:nvSpPr>
        <p:spPr/>
        <p:txBody>
          <a:bodyPr/>
          <a:lstStyle/>
          <a:p>
            <a:r>
              <a:rPr lang="en-US" dirty="0" smtClean="0"/>
              <a:t>Results: Model Fit</a:t>
            </a:r>
            <a:endParaRPr lang="en-US" dirty="0"/>
          </a:p>
        </p:txBody>
      </p:sp>
      <p:sp>
        <p:nvSpPr>
          <p:cNvPr id="17" name="Content Placeholder 2"/>
          <p:cNvSpPr>
            <a:spLocks noGrp="1"/>
          </p:cNvSpPr>
          <p:nvPr>
            <p:ph idx="1"/>
          </p:nvPr>
        </p:nvSpPr>
        <p:spPr>
          <a:xfrm>
            <a:off x="628651" y="1680137"/>
            <a:ext cx="1935405" cy="4496826"/>
          </a:xfrm>
        </p:spPr>
        <p:txBody>
          <a:bodyPr/>
          <a:lstStyle/>
          <a:p>
            <a:pPr marL="0" indent="0">
              <a:buNone/>
            </a:pPr>
            <a:r>
              <a:rPr lang="en-US" dirty="0"/>
              <a:t>Categories to diagnose a: </a:t>
            </a:r>
          </a:p>
          <a:p>
            <a:r>
              <a:rPr lang="en-US" dirty="0"/>
              <a:t>Overfitting problem? </a:t>
            </a:r>
          </a:p>
          <a:p>
            <a:r>
              <a:rPr lang="en-US" dirty="0"/>
              <a:t>Low flow problem? </a:t>
            </a:r>
          </a:p>
          <a:p>
            <a:r>
              <a:rPr lang="en-US" dirty="0"/>
              <a:t>Large basin problem?  </a:t>
            </a:r>
          </a:p>
          <a:p>
            <a:endParaRPr lang="en-US" dirty="0"/>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41415752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09" y="655095"/>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78087" y="251476"/>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Results: Benchmarking</a:t>
            </a:r>
            <a:endParaRPr lang="en-US" dirty="0"/>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r="9104" b="7843"/>
          <a:stretch/>
        </p:blipFill>
        <p:spPr>
          <a:xfrm>
            <a:off x="163774" y="2260094"/>
            <a:ext cx="8805610" cy="3976936"/>
          </a:xfrm>
          <a:prstGeom prst="rect">
            <a:avLst/>
          </a:prstGeom>
        </p:spPr>
      </p:pic>
      <p:sp>
        <p:nvSpPr>
          <p:cNvPr id="7" name="Content Placeholder 2"/>
          <p:cNvSpPr>
            <a:spLocks noGrp="1"/>
          </p:cNvSpPr>
          <p:nvPr>
            <p:ph idx="1"/>
          </p:nvPr>
        </p:nvSpPr>
        <p:spPr>
          <a:xfrm>
            <a:off x="628650" y="1596789"/>
            <a:ext cx="5349066" cy="1839421"/>
          </a:xfrm>
          <a:noFill/>
        </p:spPr>
        <p:txBody>
          <a:bodyPr/>
          <a:lstStyle/>
          <a:p>
            <a:pPr marL="0" indent="0">
              <a:lnSpc>
                <a:spcPct val="100000"/>
              </a:lnSpc>
              <a:spcBef>
                <a:spcPts val="1200"/>
              </a:spcBef>
              <a:buNone/>
            </a:pPr>
            <a:r>
              <a:rPr lang="en-US" dirty="0"/>
              <a:t>Q1) Can </a:t>
            </a:r>
            <a:r>
              <a:rPr lang="en-US" dirty="0" smtClean="0"/>
              <a:t>machine-learning models </a:t>
            </a:r>
            <a:r>
              <a:rPr lang="en-US" dirty="0"/>
              <a:t>give better and more cost effective </a:t>
            </a:r>
            <a:r>
              <a:rPr lang="en-US" b="1" dirty="0">
                <a:solidFill>
                  <a:srgbClr val="C99700"/>
                </a:solidFill>
              </a:rPr>
              <a:t>streamflow</a:t>
            </a:r>
            <a:r>
              <a:rPr lang="en-US" dirty="0">
                <a:solidFill>
                  <a:srgbClr val="C99700"/>
                </a:solidFill>
              </a:rPr>
              <a:t> </a:t>
            </a:r>
            <a:r>
              <a:rPr lang="en-US" b="1" dirty="0">
                <a:solidFill>
                  <a:srgbClr val="C99700"/>
                </a:solidFill>
              </a:rPr>
              <a:t>predictions</a:t>
            </a:r>
            <a:r>
              <a:rPr lang="en-US" dirty="0">
                <a:solidFill>
                  <a:srgbClr val="C99700"/>
                </a:solidFill>
              </a:rPr>
              <a:t> </a:t>
            </a:r>
            <a:r>
              <a:rPr lang="en-US" dirty="0"/>
              <a:t>for drought, flood and </a:t>
            </a:r>
            <a:r>
              <a:rPr lang="en-US" dirty="0" smtClean="0"/>
              <a:t>water management </a:t>
            </a:r>
            <a:r>
              <a:rPr lang="en-US" dirty="0"/>
              <a:t>applications compared to mechanistic models</a:t>
            </a:r>
            <a:r>
              <a:rPr lang="en-US" dirty="0" smtClean="0"/>
              <a:t>?</a:t>
            </a:r>
          </a:p>
        </p:txBody>
      </p:sp>
    </p:spTree>
    <p:extLst>
      <p:ext uri="{BB962C8B-B14F-4D97-AF65-F5344CB8AC3E}">
        <p14:creationId xmlns:p14="http://schemas.microsoft.com/office/powerpoint/2010/main" val="400975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t>
            </a:r>
            <a:r>
              <a:rPr lang="en-US" dirty="0" smtClean="0"/>
              <a:t>Improvement</a:t>
            </a:r>
            <a:endParaRPr lang="en-US" dirty="0"/>
          </a:p>
        </p:txBody>
      </p:sp>
      <p:sp>
        <p:nvSpPr>
          <p:cNvPr id="3" name="TextBox 2"/>
          <p:cNvSpPr txBox="1"/>
          <p:nvPr/>
        </p:nvSpPr>
        <p:spPr>
          <a:xfrm>
            <a:off x="1253861" y="1628806"/>
            <a:ext cx="1640422" cy="369332"/>
          </a:xfrm>
          <a:prstGeom prst="rect">
            <a:avLst/>
          </a:prstGeom>
          <a:solidFill>
            <a:schemeClr val="bg1"/>
          </a:solidFill>
        </p:spPr>
        <p:txBody>
          <a:bodyPr wrap="square" rtlCol="0">
            <a:spAutoFit/>
          </a:bodyPr>
          <a:lstStyle/>
          <a:p>
            <a:r>
              <a:rPr lang="en-US" dirty="0" smtClean="0"/>
              <a:t>Mean (AE)</a:t>
            </a:r>
            <a:endParaRPr lang="en-US" dirty="0"/>
          </a:p>
        </p:txBody>
      </p:sp>
      <p:sp>
        <p:nvSpPr>
          <p:cNvPr id="9" name="TextBox 8"/>
          <p:cNvSpPr txBox="1"/>
          <p:nvPr/>
        </p:nvSpPr>
        <p:spPr>
          <a:xfrm>
            <a:off x="5674508" y="1628806"/>
            <a:ext cx="1640422" cy="369332"/>
          </a:xfrm>
          <a:prstGeom prst="rect">
            <a:avLst/>
          </a:prstGeom>
          <a:solidFill>
            <a:schemeClr val="bg1"/>
          </a:solidFill>
        </p:spPr>
        <p:txBody>
          <a:bodyPr wrap="square" rtlCol="0">
            <a:spAutoFit/>
          </a:bodyPr>
          <a:lstStyle/>
          <a:p>
            <a:pPr algn="ctr"/>
            <a:r>
              <a:rPr lang="en-US" dirty="0"/>
              <a:t>R</a:t>
            </a:r>
            <a:r>
              <a:rPr lang="en-US" baseline="30000" dirty="0"/>
              <a:t>2</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val="0"/>
              </a:ext>
            </a:extLst>
          </a:blip>
          <a:srcRect t="10329" b="6409"/>
          <a:stretch/>
        </p:blipFill>
        <p:spPr>
          <a:xfrm>
            <a:off x="338392" y="2011786"/>
            <a:ext cx="4561139" cy="4135272"/>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val="0"/>
              </a:ext>
            </a:extLst>
          </a:blip>
          <a:srcRect t="5450" b="1647"/>
          <a:stretch/>
        </p:blipFill>
        <p:spPr>
          <a:xfrm>
            <a:off x="4759039" y="1998139"/>
            <a:ext cx="4114808" cy="4162567"/>
          </a:xfrm>
          <a:prstGeom prst="rect">
            <a:avLst/>
          </a:prstGeom>
        </p:spPr>
      </p:pic>
    </p:spTree>
    <p:extLst>
      <p:ext uri="{BB962C8B-B14F-4D97-AF65-F5344CB8AC3E}">
        <p14:creationId xmlns:p14="http://schemas.microsoft.com/office/powerpoint/2010/main" val="1649071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28650" y="1708058"/>
            <a:ext cx="4531179" cy="4351338"/>
          </a:xfrm>
        </p:spPr>
        <p:txBody>
          <a:bodyPr/>
          <a:lstStyle/>
          <a:p>
            <a:pPr>
              <a:spcBef>
                <a:spcPts val="1200"/>
              </a:spcBef>
            </a:pPr>
            <a:r>
              <a:rPr lang="en-US" dirty="0" smtClean="0"/>
              <a:t>Statistical learning models enable us to make models that are </a:t>
            </a:r>
          </a:p>
          <a:p>
            <a:pPr lvl="1">
              <a:spcBef>
                <a:spcPts val="600"/>
              </a:spcBef>
            </a:pPr>
            <a:r>
              <a:rPr lang="en-US" b="1" dirty="0" smtClean="0">
                <a:solidFill>
                  <a:srgbClr val="C99700"/>
                </a:solidFill>
              </a:rPr>
              <a:t>Quick to build/run</a:t>
            </a:r>
          </a:p>
          <a:p>
            <a:pPr lvl="1">
              <a:spcBef>
                <a:spcPts val="600"/>
              </a:spcBef>
            </a:pPr>
            <a:r>
              <a:rPr lang="en-US" b="1" dirty="0" smtClean="0">
                <a:solidFill>
                  <a:srgbClr val="C99700"/>
                </a:solidFill>
              </a:rPr>
              <a:t>Easy to use</a:t>
            </a:r>
          </a:p>
          <a:p>
            <a:pPr lvl="1">
              <a:spcBef>
                <a:spcPts val="600"/>
              </a:spcBef>
            </a:pPr>
            <a:r>
              <a:rPr lang="en-US" b="1" dirty="0" smtClean="0">
                <a:solidFill>
                  <a:srgbClr val="C99700"/>
                </a:solidFill>
              </a:rPr>
              <a:t>Just based on the data</a:t>
            </a:r>
          </a:p>
          <a:p>
            <a:pPr>
              <a:spcBef>
                <a:spcPts val="1200"/>
              </a:spcBef>
            </a:pPr>
            <a:r>
              <a:rPr lang="en-US" dirty="0"/>
              <a:t>B</a:t>
            </a:r>
            <a:r>
              <a:rPr lang="en-US" dirty="0" smtClean="0"/>
              <a:t>ecause of the </a:t>
            </a:r>
            <a:r>
              <a:rPr lang="en-US" b="1" dirty="0" smtClean="0">
                <a:solidFill>
                  <a:srgbClr val="C99700"/>
                </a:solidFill>
              </a:rPr>
              <a:t>good fit </a:t>
            </a:r>
            <a:r>
              <a:rPr lang="en-US" dirty="0" smtClean="0"/>
              <a:t>this model can be applied to California basins</a:t>
            </a:r>
          </a:p>
          <a:p>
            <a:pPr>
              <a:spcBef>
                <a:spcPts val="1200"/>
              </a:spcBef>
            </a:pPr>
            <a:r>
              <a:rPr lang="en-US" dirty="0" smtClean="0"/>
              <a:t>Next steps: </a:t>
            </a:r>
            <a:r>
              <a:rPr lang="en-US" dirty="0"/>
              <a:t>m</a:t>
            </a:r>
            <a:r>
              <a:rPr lang="en-US" dirty="0" smtClean="0"/>
              <a:t>odel improvement</a:t>
            </a:r>
          </a:p>
          <a:p>
            <a:pPr lvl="1">
              <a:spcBef>
                <a:spcPts val="600"/>
              </a:spcBef>
            </a:pPr>
            <a:r>
              <a:rPr lang="en-US" dirty="0" smtClean="0"/>
              <a:t>Spatial autocorrelation of the residuals</a:t>
            </a:r>
          </a:p>
          <a:p>
            <a:pPr lvl="1">
              <a:spcBef>
                <a:spcPts val="600"/>
              </a:spcBef>
            </a:pPr>
            <a:r>
              <a:rPr lang="en-US" dirty="0" smtClean="0"/>
              <a:t>Spatially distributed R</a:t>
            </a:r>
            <a:r>
              <a:rPr lang="en-US" baseline="30000" dirty="0" smtClean="0"/>
              <a:t>2</a:t>
            </a:r>
            <a:r>
              <a:rPr lang="en-US" dirty="0" smtClean="0"/>
              <a:t> values</a:t>
            </a:r>
          </a:p>
        </p:txBody>
      </p:sp>
      <p:pic>
        <p:nvPicPr>
          <p:cNvPr id="7" name="Picture 6"/>
          <p:cNvPicPr>
            <a:picLocks noChangeAspect="1"/>
          </p:cNvPicPr>
          <p:nvPr/>
        </p:nvPicPr>
        <p:blipFill rotWithShape="1">
          <a:blip r:embed="rId3"/>
          <a:srcRect l="7629" t="19516"/>
          <a:stretch/>
        </p:blipFill>
        <p:spPr>
          <a:xfrm>
            <a:off x="5159829" y="1717121"/>
            <a:ext cx="3714018" cy="4443585"/>
          </a:xfrm>
          <a:prstGeom prst="rect">
            <a:avLst/>
          </a:prstGeom>
        </p:spPr>
      </p:pic>
      <p:sp>
        <p:nvSpPr>
          <p:cNvPr id="8" name="TextBox 7"/>
          <p:cNvSpPr txBox="1"/>
          <p:nvPr/>
        </p:nvSpPr>
        <p:spPr>
          <a:xfrm>
            <a:off x="7499753" y="5852929"/>
            <a:ext cx="1374094" cy="307777"/>
          </a:xfrm>
          <a:prstGeom prst="rect">
            <a:avLst/>
          </a:prstGeom>
          <a:noFill/>
        </p:spPr>
        <p:txBody>
          <a:bodyPr wrap="none" rtlCol="0">
            <a:spAutoFit/>
          </a:bodyPr>
          <a:lstStyle/>
          <a:p>
            <a:r>
              <a:rPr lang="en-US" sz="1400" b="1" dirty="0" smtClean="0">
                <a:solidFill>
                  <a:schemeClr val="bg1"/>
                </a:solidFill>
              </a:rPr>
              <a:t>by</a:t>
            </a:r>
            <a:r>
              <a:rPr lang="en-US" sz="1400" b="1" cap="all" dirty="0" smtClean="0">
                <a:solidFill>
                  <a:schemeClr val="bg1"/>
                </a:solidFill>
              </a:rPr>
              <a:t> J</a:t>
            </a:r>
            <a:r>
              <a:rPr lang="en-US" sz="1400" b="1" cap="all" dirty="0">
                <a:solidFill>
                  <a:schemeClr val="bg1"/>
                </a:solidFill>
              </a:rPr>
              <a:t>. J. </a:t>
            </a:r>
            <a:r>
              <a:rPr lang="en-US" sz="1400" b="1" cap="all" dirty="0" smtClean="0">
                <a:solidFill>
                  <a:schemeClr val="bg1"/>
                </a:solidFill>
              </a:rPr>
              <a:t>SEMPÉ</a:t>
            </a:r>
            <a:endParaRPr lang="en-US" sz="1400" b="1" cap="all" dirty="0">
              <a:solidFill>
                <a:schemeClr val="bg1"/>
              </a:solidFill>
            </a:endParaRPr>
          </a:p>
        </p:txBody>
      </p:sp>
    </p:spTree>
    <p:extLst>
      <p:ext uri="{BB962C8B-B14F-4D97-AF65-F5344CB8AC3E}">
        <p14:creationId xmlns:p14="http://schemas.microsoft.com/office/powerpoint/2010/main" val="28638639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628650" y="1263920"/>
            <a:ext cx="7886700" cy="4987927"/>
          </a:xfrm>
        </p:spPr>
        <p:txBody>
          <a:bodyPr/>
          <a:lstStyle/>
          <a:p>
            <a:pPr>
              <a:spcBef>
                <a:spcPts val="200"/>
              </a:spcBef>
            </a:pPr>
            <a:r>
              <a:rPr lang="en-US" sz="1200" dirty="0"/>
              <a:t>R Core Team (2017). R: A language and environment for statistical computing. </a:t>
            </a:r>
            <a:r>
              <a:rPr lang="en-US" sz="1200" dirty="0" smtClean="0"/>
              <a:t>R Foundation </a:t>
            </a:r>
            <a:r>
              <a:rPr lang="en-US" sz="1200" dirty="0"/>
              <a:t>for Statistical Computing, Vienna, Austria. </a:t>
            </a:r>
            <a:r>
              <a:rPr lang="en-US" sz="1200" dirty="0" smtClean="0"/>
              <a:t>URL </a:t>
            </a:r>
            <a:r>
              <a:rPr lang="en-US" sz="1200" dirty="0">
                <a:hlinkClick r:id="rId2"/>
              </a:rPr>
              <a:t>https://www.R-project.org</a:t>
            </a:r>
            <a:r>
              <a:rPr lang="en-US" sz="1200" dirty="0" smtClean="0">
                <a:hlinkClick r:id="rId2"/>
              </a:rPr>
              <a:t>/</a:t>
            </a:r>
            <a:r>
              <a:rPr lang="en-US" sz="1200" dirty="0" smtClean="0"/>
              <a:t> . </a:t>
            </a:r>
            <a:r>
              <a:rPr lang="en-US" sz="1200" dirty="0"/>
              <a:t>R version 3.4.0 (2017-04-21) -- "You Stupid Darkness"  </a:t>
            </a:r>
          </a:p>
          <a:p>
            <a:pPr>
              <a:spcBef>
                <a:spcPts val="200"/>
              </a:spcBef>
            </a:pPr>
            <a:r>
              <a:rPr lang="en-US" sz="1200" dirty="0" err="1"/>
              <a:t>Taiyun</a:t>
            </a:r>
            <a:r>
              <a:rPr lang="en-US" sz="1200" dirty="0"/>
              <a:t> Wei and </a:t>
            </a:r>
            <a:r>
              <a:rPr lang="en-US" sz="1200" dirty="0" err="1"/>
              <a:t>Viliam</a:t>
            </a:r>
            <a:r>
              <a:rPr lang="en-US" sz="1200" dirty="0"/>
              <a:t> </a:t>
            </a:r>
            <a:r>
              <a:rPr lang="en-US" sz="1200" dirty="0" err="1"/>
              <a:t>Simko</a:t>
            </a:r>
            <a:r>
              <a:rPr lang="en-US" sz="1200" dirty="0"/>
              <a:t> (2016). </a:t>
            </a:r>
            <a:r>
              <a:rPr lang="en-US" sz="1200" dirty="0" err="1"/>
              <a:t>corrplot</a:t>
            </a:r>
            <a:r>
              <a:rPr lang="en-US" sz="1200" dirty="0"/>
              <a:t>: Visualization of a </a:t>
            </a:r>
            <a:r>
              <a:rPr lang="en-US" sz="1200" dirty="0" smtClean="0"/>
              <a:t>Correlation Matrix</a:t>
            </a:r>
            <a:r>
              <a:rPr lang="en-US" sz="1200" dirty="0"/>
              <a:t>. R package version 0.77. </a:t>
            </a:r>
            <a:r>
              <a:rPr lang="en-US" sz="1200" dirty="0">
                <a:hlinkClick r:id="rId3"/>
              </a:rPr>
              <a:t>https://</a:t>
            </a:r>
            <a:r>
              <a:rPr lang="en-US" sz="1200" dirty="0" smtClean="0">
                <a:hlinkClick r:id="rId3"/>
              </a:rPr>
              <a:t>CRAN.R-project.org/package=corrplot</a:t>
            </a:r>
            <a:r>
              <a:rPr lang="en-US" sz="1200" dirty="0" smtClean="0"/>
              <a:t> </a:t>
            </a:r>
            <a:endParaRPr lang="en-US" sz="1200" dirty="0"/>
          </a:p>
          <a:p>
            <a:pPr>
              <a:spcBef>
                <a:spcPts val="200"/>
              </a:spcBef>
            </a:pPr>
            <a:r>
              <a:rPr lang="en-US" sz="1200" dirty="0" err="1"/>
              <a:t>Pebesma</a:t>
            </a:r>
            <a:r>
              <a:rPr lang="en-US" sz="1200" dirty="0"/>
              <a:t>, E.J., R.S. </a:t>
            </a:r>
            <a:r>
              <a:rPr lang="en-US" sz="1200" dirty="0" err="1"/>
              <a:t>Bivand</a:t>
            </a:r>
            <a:r>
              <a:rPr lang="en-US" sz="1200" dirty="0"/>
              <a:t>, 2005. Classes and methods for spatial data in R. </a:t>
            </a:r>
            <a:r>
              <a:rPr lang="en-US" sz="1200" dirty="0" smtClean="0"/>
              <a:t>R News </a:t>
            </a:r>
            <a:r>
              <a:rPr lang="en-US" sz="1200" dirty="0"/>
              <a:t>5 (2), </a:t>
            </a:r>
            <a:r>
              <a:rPr lang="en-US" sz="1200" dirty="0">
                <a:hlinkClick r:id="rId4"/>
              </a:rPr>
              <a:t>https://cran.r-project.org/doc/Rnews</a:t>
            </a:r>
            <a:r>
              <a:rPr lang="en-US" sz="1200" dirty="0" smtClean="0">
                <a:hlinkClick r:id="rId4"/>
              </a:rPr>
              <a:t>/</a:t>
            </a:r>
            <a:r>
              <a:rPr lang="en-US" sz="1200" dirty="0" smtClean="0"/>
              <a:t> .</a:t>
            </a:r>
            <a:endParaRPr lang="en-US" sz="1200" dirty="0"/>
          </a:p>
          <a:p>
            <a:pPr>
              <a:spcBef>
                <a:spcPts val="200"/>
              </a:spcBef>
            </a:pPr>
            <a:r>
              <a:rPr lang="en-US" sz="1200" dirty="0" smtClean="0"/>
              <a:t>Roger </a:t>
            </a:r>
            <a:r>
              <a:rPr lang="en-US" sz="1200" dirty="0"/>
              <a:t>S. </a:t>
            </a:r>
            <a:r>
              <a:rPr lang="en-US" sz="1200" dirty="0" err="1"/>
              <a:t>Bivand</a:t>
            </a:r>
            <a:r>
              <a:rPr lang="en-US" sz="1200" dirty="0"/>
              <a:t>, </a:t>
            </a:r>
            <a:r>
              <a:rPr lang="en-US" sz="1200" dirty="0" err="1"/>
              <a:t>Edzer</a:t>
            </a:r>
            <a:r>
              <a:rPr lang="en-US" sz="1200" dirty="0"/>
              <a:t> </a:t>
            </a:r>
            <a:r>
              <a:rPr lang="en-US" sz="1200" dirty="0" err="1"/>
              <a:t>Pebesma</a:t>
            </a:r>
            <a:r>
              <a:rPr lang="en-US" sz="1200" dirty="0"/>
              <a:t>, </a:t>
            </a:r>
            <a:r>
              <a:rPr lang="en-US" sz="1200" dirty="0" err="1"/>
              <a:t>Virgilio</a:t>
            </a:r>
            <a:r>
              <a:rPr lang="en-US" sz="1200" dirty="0"/>
              <a:t> Gomez-Rubio, 2013. Applied </a:t>
            </a:r>
            <a:r>
              <a:rPr lang="en-US" sz="1200" dirty="0" smtClean="0"/>
              <a:t>spatial data </a:t>
            </a:r>
            <a:r>
              <a:rPr lang="en-US" sz="1200" dirty="0"/>
              <a:t>analysis with R, Second edition. Springer, NY. </a:t>
            </a:r>
            <a:r>
              <a:rPr lang="en-US" sz="1200" dirty="0">
                <a:hlinkClick r:id="rId5"/>
              </a:rPr>
              <a:t>http://www.asdar-book.org</a:t>
            </a:r>
            <a:r>
              <a:rPr lang="en-US" sz="1200" dirty="0" smtClean="0">
                <a:hlinkClick r:id="rId5"/>
              </a:rPr>
              <a:t>/</a:t>
            </a:r>
            <a:r>
              <a:rPr lang="en-US" sz="1200" dirty="0" smtClean="0"/>
              <a:t> </a:t>
            </a:r>
            <a:endParaRPr lang="en-US" sz="1200" dirty="0"/>
          </a:p>
          <a:p>
            <a:pPr>
              <a:spcBef>
                <a:spcPts val="200"/>
              </a:spcBef>
            </a:pPr>
            <a:r>
              <a:rPr lang="en-US" sz="1200" dirty="0"/>
              <a:t>Terry </a:t>
            </a:r>
            <a:r>
              <a:rPr lang="en-US" sz="1200" dirty="0" err="1"/>
              <a:t>Therneau</a:t>
            </a:r>
            <a:r>
              <a:rPr lang="en-US" sz="1200" dirty="0"/>
              <a:t>, Beth Atkinson and Brian Ripley (2017). </a:t>
            </a:r>
            <a:r>
              <a:rPr lang="en-US" sz="1200" dirty="0" err="1"/>
              <a:t>rpart</a:t>
            </a:r>
            <a:r>
              <a:rPr lang="en-US" sz="1200" dirty="0"/>
              <a:t>: </a:t>
            </a:r>
            <a:r>
              <a:rPr lang="en-US" sz="1200" dirty="0" smtClean="0"/>
              <a:t>Recursive Partitioning </a:t>
            </a:r>
            <a:r>
              <a:rPr lang="en-US" sz="1200" dirty="0"/>
              <a:t>and Regression Trees. R package version </a:t>
            </a:r>
            <a:r>
              <a:rPr lang="en-US" sz="1200" dirty="0" smtClean="0"/>
              <a:t>4.1-11. </a:t>
            </a:r>
            <a:r>
              <a:rPr lang="en-US" sz="1200" dirty="0" smtClean="0">
                <a:hlinkClick r:id="rId6"/>
              </a:rPr>
              <a:t>https</a:t>
            </a:r>
            <a:r>
              <a:rPr lang="en-US" sz="1200" dirty="0">
                <a:hlinkClick r:id="rId6"/>
              </a:rPr>
              <a:t>://</a:t>
            </a:r>
            <a:r>
              <a:rPr lang="en-US" sz="1200" dirty="0" smtClean="0">
                <a:hlinkClick r:id="rId6"/>
              </a:rPr>
              <a:t>CRAN.R-project.org/package=rpart</a:t>
            </a:r>
            <a:r>
              <a:rPr lang="en-US" sz="1200" dirty="0" smtClean="0"/>
              <a:t> </a:t>
            </a:r>
            <a:endParaRPr lang="en-US" sz="1200" dirty="0"/>
          </a:p>
          <a:p>
            <a:pPr>
              <a:spcBef>
                <a:spcPts val="200"/>
              </a:spcBef>
            </a:pPr>
            <a:r>
              <a:rPr lang="en-US" sz="1200" dirty="0"/>
              <a:t>A. </a:t>
            </a:r>
            <a:r>
              <a:rPr lang="en-US" sz="1200" dirty="0" err="1"/>
              <a:t>Liaw</a:t>
            </a:r>
            <a:r>
              <a:rPr lang="en-US" sz="1200" dirty="0"/>
              <a:t> and M. Wiener (2002). Classification and Regression by </a:t>
            </a:r>
            <a:r>
              <a:rPr lang="en-US" sz="1200" dirty="0" err="1"/>
              <a:t>randomForest</a:t>
            </a:r>
            <a:r>
              <a:rPr lang="en-US" sz="1200" dirty="0"/>
              <a:t>. </a:t>
            </a:r>
            <a:r>
              <a:rPr lang="en-US" sz="1200" dirty="0" smtClean="0"/>
              <a:t>R News </a:t>
            </a:r>
            <a:r>
              <a:rPr lang="en-US" sz="1200" dirty="0"/>
              <a:t>2(3), 18--22</a:t>
            </a:r>
            <a:r>
              <a:rPr lang="en-US" sz="1200" dirty="0" smtClean="0"/>
              <a:t>. </a:t>
            </a:r>
          </a:p>
          <a:p>
            <a:pPr>
              <a:spcBef>
                <a:spcPts val="200"/>
              </a:spcBef>
            </a:pPr>
            <a:r>
              <a:rPr lang="en-US" sz="1200" dirty="0"/>
              <a:t>Robert J. </a:t>
            </a:r>
            <a:r>
              <a:rPr lang="en-US" sz="1200" dirty="0" err="1"/>
              <a:t>Hijmans</a:t>
            </a:r>
            <a:r>
              <a:rPr lang="en-US" sz="1200" dirty="0"/>
              <a:t> (2016). raster: Geographic Data Analysis and Modeling. R package version 2.5-8. </a:t>
            </a:r>
            <a:r>
              <a:rPr lang="en-US" sz="1200" dirty="0">
                <a:hlinkClick r:id="rId7"/>
              </a:rPr>
              <a:t>https://</a:t>
            </a:r>
            <a:r>
              <a:rPr lang="en-US" sz="1200" dirty="0" smtClean="0">
                <a:hlinkClick r:id="rId7"/>
              </a:rPr>
              <a:t>CRAN.R-project.org/package=raster</a:t>
            </a:r>
            <a:r>
              <a:rPr lang="en-US" sz="1200" dirty="0" smtClean="0"/>
              <a:t> </a:t>
            </a:r>
            <a:endParaRPr lang="en-US" sz="1200" dirty="0"/>
          </a:p>
          <a:p>
            <a:pPr>
              <a:spcBef>
                <a:spcPts val="200"/>
              </a:spcBef>
            </a:pPr>
            <a:r>
              <a:rPr lang="en-US" sz="1200" dirty="0"/>
              <a:t>Roger </a:t>
            </a:r>
            <a:r>
              <a:rPr lang="en-US" sz="1200" dirty="0" err="1"/>
              <a:t>Bivand</a:t>
            </a:r>
            <a:r>
              <a:rPr lang="en-US" sz="1200" dirty="0"/>
              <a:t> and Colin </a:t>
            </a:r>
            <a:r>
              <a:rPr lang="en-US" sz="1200" dirty="0" err="1"/>
              <a:t>Rundel</a:t>
            </a:r>
            <a:r>
              <a:rPr lang="en-US" sz="1200" dirty="0"/>
              <a:t> (2017). </a:t>
            </a:r>
            <a:r>
              <a:rPr lang="en-US" sz="1200" dirty="0" err="1"/>
              <a:t>rgeos</a:t>
            </a:r>
            <a:r>
              <a:rPr lang="en-US" sz="1200" dirty="0"/>
              <a:t>: Interface to Geometry Engine - Open Source (GEOS). R package version 0.3-23. </a:t>
            </a:r>
            <a:r>
              <a:rPr lang="en-US" sz="1200" dirty="0">
                <a:hlinkClick r:id="rId8"/>
              </a:rPr>
              <a:t>https://</a:t>
            </a:r>
            <a:r>
              <a:rPr lang="en-US" sz="1200" dirty="0" smtClean="0">
                <a:hlinkClick r:id="rId8"/>
              </a:rPr>
              <a:t>CRAN.R-project.org/package=rgeos</a:t>
            </a:r>
            <a:r>
              <a:rPr lang="en-US" sz="1200" dirty="0" smtClean="0"/>
              <a:t> </a:t>
            </a:r>
            <a:endParaRPr lang="en-US" sz="1200" dirty="0"/>
          </a:p>
          <a:p>
            <a:pPr>
              <a:spcBef>
                <a:spcPts val="200"/>
              </a:spcBef>
            </a:pPr>
            <a:r>
              <a:rPr lang="en-US" sz="1200" dirty="0"/>
              <a:t>Roger </a:t>
            </a:r>
            <a:r>
              <a:rPr lang="en-US" sz="1200" dirty="0" err="1"/>
              <a:t>Bivand</a:t>
            </a:r>
            <a:r>
              <a:rPr lang="en-US" sz="1200" dirty="0"/>
              <a:t>, Tim </a:t>
            </a:r>
            <a:r>
              <a:rPr lang="en-US" sz="1200" dirty="0" err="1"/>
              <a:t>Keitt</a:t>
            </a:r>
            <a:r>
              <a:rPr lang="en-US" sz="1200" dirty="0"/>
              <a:t> and Barry </a:t>
            </a:r>
            <a:r>
              <a:rPr lang="en-US" sz="1200" dirty="0" err="1"/>
              <a:t>Rowlingson</a:t>
            </a:r>
            <a:r>
              <a:rPr lang="en-US" sz="1200" dirty="0"/>
              <a:t> (2017). </a:t>
            </a:r>
            <a:r>
              <a:rPr lang="en-US" sz="1200" dirty="0" err="1"/>
              <a:t>rgdal</a:t>
            </a:r>
            <a:r>
              <a:rPr lang="en-US" sz="1200" dirty="0"/>
              <a:t>: Bindings for the Geospatial Data Abstraction Library. R package version 1.2-7. </a:t>
            </a:r>
            <a:r>
              <a:rPr lang="en-US" sz="1200" dirty="0">
                <a:hlinkClick r:id="rId9"/>
              </a:rPr>
              <a:t>https://</a:t>
            </a:r>
            <a:r>
              <a:rPr lang="en-US" sz="1200" dirty="0" smtClean="0">
                <a:hlinkClick r:id="rId9"/>
              </a:rPr>
              <a:t>CRAN.R-project.org/package=rgdal</a:t>
            </a:r>
            <a:r>
              <a:rPr lang="en-US" sz="1200" dirty="0" smtClean="0"/>
              <a:t> </a:t>
            </a:r>
            <a:endParaRPr lang="en-US" sz="1200" dirty="0"/>
          </a:p>
          <a:p>
            <a:pPr>
              <a:spcBef>
                <a:spcPts val="200"/>
              </a:spcBef>
            </a:pPr>
            <a:r>
              <a:rPr lang="en-US" sz="1200" dirty="0"/>
              <a:t>Edmund M. Hart and </a:t>
            </a:r>
            <a:r>
              <a:rPr lang="en-US" sz="1200" dirty="0" err="1"/>
              <a:t>Kendon</a:t>
            </a:r>
            <a:r>
              <a:rPr lang="en-US" sz="1200" dirty="0"/>
              <a:t> Bell (2015) prism: Download data from the Oregon prism project. R package version 0.0.6 </a:t>
            </a:r>
            <a:r>
              <a:rPr lang="en-US" sz="1200" dirty="0">
                <a:hlinkClick r:id="rId10"/>
              </a:rPr>
              <a:t>http://</a:t>
            </a:r>
            <a:r>
              <a:rPr lang="en-US" sz="1200" dirty="0" smtClean="0">
                <a:hlinkClick r:id="rId10"/>
              </a:rPr>
              <a:t>github.com/ropensci/prism</a:t>
            </a:r>
            <a:r>
              <a:rPr lang="en-US" sz="1200" dirty="0" smtClean="0"/>
              <a:t>  </a:t>
            </a:r>
            <a:r>
              <a:rPr lang="en-US" sz="1200" dirty="0"/>
              <a:t>DOI: </a:t>
            </a:r>
            <a:r>
              <a:rPr lang="en-US" sz="1200" dirty="0" smtClean="0"/>
              <a:t>10.5281/zenodo.33663 </a:t>
            </a:r>
            <a:endParaRPr lang="en-US" sz="1200" dirty="0"/>
          </a:p>
          <a:p>
            <a:pPr>
              <a:spcBef>
                <a:spcPts val="200"/>
              </a:spcBef>
            </a:pPr>
            <a:r>
              <a:rPr lang="en-US" sz="1200" dirty="0"/>
              <a:t>USDA-NRCS Soil Survey Staff (2016). </a:t>
            </a:r>
            <a:r>
              <a:rPr lang="en-US" sz="1200" dirty="0" err="1"/>
              <a:t>sharpshootR</a:t>
            </a:r>
            <a:r>
              <a:rPr lang="en-US" sz="1200" dirty="0"/>
              <a:t>: A Soil Survey Toolkit. R package version 1.0. </a:t>
            </a:r>
            <a:r>
              <a:rPr lang="en-US" sz="1200" dirty="0">
                <a:hlinkClick r:id="rId11"/>
              </a:rPr>
              <a:t>https://</a:t>
            </a:r>
            <a:r>
              <a:rPr lang="en-US" sz="1200" dirty="0" smtClean="0">
                <a:hlinkClick r:id="rId11"/>
              </a:rPr>
              <a:t>CRAN.R-project.org/package=sharpshootR</a:t>
            </a:r>
            <a:r>
              <a:rPr lang="en-US" sz="1200" dirty="0" smtClean="0"/>
              <a:t> </a:t>
            </a:r>
            <a:endParaRPr lang="en-US" sz="1200" dirty="0"/>
          </a:p>
          <a:p>
            <a:pPr>
              <a:spcBef>
                <a:spcPts val="200"/>
              </a:spcBef>
            </a:pPr>
            <a:r>
              <a:rPr lang="en-US" sz="1200" dirty="0"/>
              <a:t>Hadley Wickham (2007). Reshaping Data with the reshape Package. Journal of Statistical Software, 21(12), 1-20. URL </a:t>
            </a:r>
            <a:r>
              <a:rPr lang="en-US" sz="1200" dirty="0">
                <a:hlinkClick r:id="rId12"/>
              </a:rPr>
              <a:t>http://www.jstatsoft.org/v21/i12</a:t>
            </a:r>
            <a:r>
              <a:rPr lang="en-US" sz="1200" dirty="0" smtClean="0">
                <a:hlinkClick r:id="rId12"/>
              </a:rPr>
              <a:t>/</a:t>
            </a:r>
            <a:r>
              <a:rPr lang="en-US" sz="1200" dirty="0" smtClean="0"/>
              <a:t> .</a:t>
            </a:r>
          </a:p>
          <a:p>
            <a:pPr>
              <a:spcBef>
                <a:spcPts val="200"/>
              </a:spcBef>
            </a:pPr>
            <a:r>
              <a:rPr lang="en-US" sz="1200" dirty="0"/>
              <a:t>Nathaniel W. Chaney, Eric F. Wood, Alexander B. </a:t>
            </a:r>
            <a:r>
              <a:rPr lang="en-US" sz="1200" dirty="0" err="1"/>
              <a:t>McBratney</a:t>
            </a:r>
            <a:r>
              <a:rPr lang="en-US" sz="1200" dirty="0"/>
              <a:t>, Jonathan W. Hempel, Travis W. </a:t>
            </a:r>
            <a:r>
              <a:rPr lang="en-US" sz="1200" dirty="0" err="1"/>
              <a:t>Nauman</a:t>
            </a:r>
            <a:r>
              <a:rPr lang="en-US" sz="1200" dirty="0"/>
              <a:t>, Colby W. </a:t>
            </a:r>
            <a:r>
              <a:rPr lang="en-US" sz="1200" dirty="0" err="1"/>
              <a:t>Brungard</a:t>
            </a:r>
            <a:r>
              <a:rPr lang="en-US" sz="1200" dirty="0"/>
              <a:t>, Nathan P. </a:t>
            </a:r>
            <a:r>
              <a:rPr lang="en-US" sz="1200" dirty="0" err="1"/>
              <a:t>Odgers</a:t>
            </a:r>
            <a:r>
              <a:rPr lang="en-US" sz="1200" dirty="0"/>
              <a:t>, POLARIS: A 30-meter probabilistic soil series map of the contiguous United States, </a:t>
            </a:r>
            <a:r>
              <a:rPr lang="en-US" sz="1200" dirty="0" err="1"/>
              <a:t>Geoderma</a:t>
            </a:r>
            <a:r>
              <a:rPr lang="en-US" sz="1200" dirty="0"/>
              <a:t>, Volume 274, 15 July 2016, Pages 54-67, ISSN </a:t>
            </a:r>
            <a:r>
              <a:rPr lang="en-US" sz="1200" dirty="0" smtClean="0"/>
              <a:t>0016-7061, </a:t>
            </a:r>
            <a:r>
              <a:rPr lang="en-US" sz="1200" dirty="0" smtClean="0">
                <a:hlinkClick r:id="rId13"/>
              </a:rPr>
              <a:t>https</a:t>
            </a:r>
            <a:r>
              <a:rPr lang="en-US" sz="1200" dirty="0">
                <a:hlinkClick r:id="rId13"/>
              </a:rPr>
              <a:t>://doi.org/10.1016/j.geoderma.2016.03.025</a:t>
            </a:r>
            <a:r>
              <a:rPr lang="en-US" sz="1200" dirty="0" smtClean="0"/>
              <a:t>. </a:t>
            </a:r>
          </a:p>
        </p:txBody>
      </p:sp>
    </p:spTree>
    <p:extLst>
      <p:ext uri="{BB962C8B-B14F-4D97-AF65-F5344CB8AC3E}">
        <p14:creationId xmlns:p14="http://schemas.microsoft.com/office/powerpoint/2010/main" val="34339542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6" name="Picture 2" descr="Image result for sempe rain"/>
          <p:cNvPicPr>
            <a:picLocks noChangeAspect="1" noChangeArrowheads="1"/>
          </p:cNvPicPr>
          <p:nvPr/>
        </p:nvPicPr>
        <p:blipFill rotWithShape="1">
          <a:blip r:embed="rId2">
            <a:extLst>
              <a:ext uri="{28A0092B-C50C-407E-A947-70E740481C1C}">
                <a14:useLocalDpi xmlns:a14="http://schemas.microsoft.com/office/drawing/2010/main" val="0"/>
              </a:ext>
            </a:extLst>
          </a:blip>
          <a:srcRect l="8277" t="20307" r="4791" b="4377"/>
          <a:stretch/>
        </p:blipFill>
        <p:spPr bwMode="auto">
          <a:xfrm>
            <a:off x="2668169" y="1690688"/>
            <a:ext cx="3847031" cy="4443984"/>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369520" y="5826895"/>
            <a:ext cx="1165704" cy="307777"/>
          </a:xfrm>
          <a:prstGeom prst="rect">
            <a:avLst/>
          </a:prstGeom>
          <a:noFill/>
        </p:spPr>
        <p:txBody>
          <a:bodyPr wrap="none" rtlCol="0">
            <a:spAutoFit/>
          </a:bodyPr>
          <a:lstStyle/>
          <a:p>
            <a:r>
              <a:rPr lang="en-US" sz="1400" b="1" dirty="0">
                <a:solidFill>
                  <a:schemeClr val="bg1">
                    <a:lumMod val="65000"/>
                  </a:schemeClr>
                </a:solidFill>
              </a:rPr>
              <a:t>b</a:t>
            </a:r>
            <a:r>
              <a:rPr lang="en-US" sz="1400" b="1" dirty="0" smtClean="0">
                <a:solidFill>
                  <a:schemeClr val="bg1">
                    <a:lumMod val="65000"/>
                  </a:schemeClr>
                </a:solidFill>
              </a:rPr>
              <a:t>y A. GETZ</a:t>
            </a:r>
            <a:endParaRPr lang="en-US" sz="1400" b="1" dirty="0">
              <a:solidFill>
                <a:schemeClr val="bg1">
                  <a:lumMod val="65000"/>
                </a:schemeClr>
              </a:solidFill>
            </a:endParaRPr>
          </a:p>
        </p:txBody>
      </p:sp>
      <p:sp>
        <p:nvSpPr>
          <p:cNvPr id="4" name="Rectangle 3"/>
          <p:cNvSpPr/>
          <p:nvPr/>
        </p:nvSpPr>
        <p:spPr>
          <a:xfrm>
            <a:off x="628650" y="6415790"/>
            <a:ext cx="1439993" cy="329784"/>
          </a:xfrm>
          <a:prstGeom prst="rect">
            <a:avLst/>
          </a:prstGeom>
          <a:solidFill>
            <a:srgbClr val="002855"/>
          </a:solid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4904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28650" y="1708057"/>
            <a:ext cx="4583430" cy="4393659"/>
          </a:xfrm>
        </p:spPr>
        <p:txBody>
          <a:bodyPr/>
          <a:lstStyle/>
          <a:p>
            <a:pPr>
              <a:lnSpc>
                <a:spcPct val="100000"/>
              </a:lnSpc>
              <a:spcBef>
                <a:spcPts val="1200"/>
              </a:spcBef>
            </a:pPr>
            <a:r>
              <a:rPr lang="en-US" dirty="0" smtClean="0"/>
              <a:t>“We </a:t>
            </a:r>
            <a:r>
              <a:rPr lang="en-US" dirty="0"/>
              <a:t>are drowning in data and </a:t>
            </a:r>
            <a:r>
              <a:rPr lang="en-US" b="1" dirty="0">
                <a:solidFill>
                  <a:srgbClr val="C99700"/>
                </a:solidFill>
              </a:rPr>
              <a:t>starving</a:t>
            </a:r>
            <a:r>
              <a:rPr lang="en-US" dirty="0"/>
              <a:t> for </a:t>
            </a:r>
            <a:r>
              <a:rPr lang="en-US" dirty="0" smtClean="0"/>
              <a:t>knowledge” </a:t>
            </a:r>
            <a:r>
              <a:rPr lang="en-US" dirty="0"/>
              <a:t>–Rutherford D. Roger</a:t>
            </a:r>
            <a:endParaRPr lang="en-US" dirty="0" smtClean="0"/>
          </a:p>
          <a:p>
            <a:pPr>
              <a:lnSpc>
                <a:spcPct val="100000"/>
              </a:lnSpc>
              <a:spcBef>
                <a:spcPts val="1200"/>
              </a:spcBef>
            </a:pPr>
            <a:r>
              <a:rPr lang="en-US" dirty="0" smtClean="0"/>
              <a:t>Hydrologic </a:t>
            </a:r>
            <a:r>
              <a:rPr lang="en-US" b="1" dirty="0" smtClean="0">
                <a:solidFill>
                  <a:srgbClr val="C99700"/>
                </a:solidFill>
              </a:rPr>
              <a:t>models</a:t>
            </a:r>
            <a:r>
              <a:rPr lang="en-US" dirty="0" smtClean="0"/>
              <a:t>:</a:t>
            </a:r>
          </a:p>
          <a:p>
            <a:pPr lvl="1">
              <a:lnSpc>
                <a:spcPct val="100000"/>
              </a:lnSpc>
              <a:spcBef>
                <a:spcPts val="0"/>
              </a:spcBef>
            </a:pPr>
            <a:r>
              <a:rPr lang="en-US" sz="2200" dirty="0" smtClean="0"/>
              <a:t>mechanistic (process-based</a:t>
            </a:r>
            <a:r>
              <a:rPr lang="en-US" sz="2200" dirty="0"/>
              <a:t>) </a:t>
            </a:r>
          </a:p>
          <a:p>
            <a:pPr lvl="1">
              <a:lnSpc>
                <a:spcPct val="100000"/>
              </a:lnSpc>
              <a:spcBef>
                <a:spcPts val="0"/>
              </a:spcBef>
            </a:pPr>
            <a:r>
              <a:rPr lang="en-US" sz="2200" dirty="0" smtClean="0"/>
              <a:t>empirical (statistical)</a:t>
            </a:r>
          </a:p>
          <a:p>
            <a:pPr>
              <a:lnSpc>
                <a:spcPct val="100000"/>
              </a:lnSpc>
              <a:spcBef>
                <a:spcPts val="1200"/>
              </a:spcBef>
            </a:pPr>
            <a:r>
              <a:rPr lang="en-US" dirty="0" smtClean="0"/>
              <a:t>Aim: </a:t>
            </a:r>
            <a:r>
              <a:rPr lang="en-US" b="1" dirty="0" smtClean="0">
                <a:solidFill>
                  <a:srgbClr val="C99700"/>
                </a:solidFill>
              </a:rPr>
              <a:t>predict</a:t>
            </a:r>
            <a:r>
              <a:rPr lang="en-US" dirty="0" smtClean="0"/>
              <a:t> </a:t>
            </a:r>
            <a:r>
              <a:rPr lang="en-US" dirty="0"/>
              <a:t>the hydrologic responses </a:t>
            </a:r>
            <a:r>
              <a:rPr lang="en-US" dirty="0" smtClean="0"/>
              <a:t>of California </a:t>
            </a:r>
            <a:r>
              <a:rPr lang="en-US" dirty="0"/>
              <a:t>basins </a:t>
            </a:r>
            <a:r>
              <a:rPr lang="en-US" dirty="0" smtClean="0"/>
              <a:t>using statistical models</a:t>
            </a:r>
          </a:p>
          <a:p>
            <a:pPr>
              <a:lnSpc>
                <a:spcPct val="100000"/>
              </a:lnSpc>
              <a:spcBef>
                <a:spcPts val="1200"/>
              </a:spcBef>
            </a:pPr>
            <a:r>
              <a:rPr lang="en-US" dirty="0" smtClean="0"/>
              <a:t>Make </a:t>
            </a:r>
            <a:r>
              <a:rPr lang="en-US" b="1" dirty="0" smtClean="0">
                <a:solidFill>
                  <a:srgbClr val="C99700"/>
                </a:solidFill>
              </a:rPr>
              <a:t>accurate</a:t>
            </a:r>
            <a:r>
              <a:rPr lang="en-US" dirty="0" smtClean="0"/>
              <a:t> predictions using random forests</a:t>
            </a:r>
          </a:p>
        </p:txBody>
      </p:sp>
      <p:pic>
        <p:nvPicPr>
          <p:cNvPr id="27" name="Picture 26"/>
          <p:cNvPicPr>
            <a:picLocks noChangeAspect="1"/>
          </p:cNvPicPr>
          <p:nvPr/>
        </p:nvPicPr>
        <p:blipFill rotWithShape="1">
          <a:blip r:embed="rId3"/>
          <a:srcRect l="5902" t="16650"/>
          <a:stretch/>
        </p:blipFill>
        <p:spPr>
          <a:xfrm>
            <a:off x="5250426" y="1690688"/>
            <a:ext cx="3623421" cy="4474215"/>
          </a:xfrm>
          <a:prstGeom prst="rect">
            <a:avLst/>
          </a:prstGeom>
        </p:spPr>
      </p:pic>
      <p:sp>
        <p:nvSpPr>
          <p:cNvPr id="30" name="TextBox 29"/>
          <p:cNvSpPr txBox="1"/>
          <p:nvPr/>
        </p:nvSpPr>
        <p:spPr>
          <a:xfrm>
            <a:off x="7499753" y="5852929"/>
            <a:ext cx="1374094" cy="307777"/>
          </a:xfrm>
          <a:prstGeom prst="rect">
            <a:avLst/>
          </a:prstGeom>
          <a:noFill/>
        </p:spPr>
        <p:txBody>
          <a:bodyPr wrap="none" rtlCol="0">
            <a:spAutoFit/>
          </a:bodyPr>
          <a:lstStyle/>
          <a:p>
            <a:r>
              <a:rPr lang="en-US" sz="1400" b="1" dirty="0" smtClean="0">
                <a:solidFill>
                  <a:srgbClr val="C99700"/>
                </a:solidFill>
              </a:rPr>
              <a:t>by</a:t>
            </a:r>
            <a:r>
              <a:rPr lang="en-US" sz="1400" b="1" cap="all" dirty="0" smtClean="0">
                <a:solidFill>
                  <a:srgbClr val="C99700"/>
                </a:solidFill>
              </a:rPr>
              <a:t> J</a:t>
            </a:r>
            <a:r>
              <a:rPr lang="en-US" sz="1400" b="1" cap="all" dirty="0">
                <a:solidFill>
                  <a:srgbClr val="C99700"/>
                </a:solidFill>
              </a:rPr>
              <a:t>. J. </a:t>
            </a:r>
            <a:r>
              <a:rPr lang="en-US" sz="1400" b="1" cap="all" dirty="0" smtClean="0">
                <a:solidFill>
                  <a:srgbClr val="C99700"/>
                </a:solidFill>
              </a:rPr>
              <a:t>SEMPÉ</a:t>
            </a:r>
            <a:endParaRPr lang="en-US" sz="1400" b="1" cap="all" dirty="0">
              <a:solidFill>
                <a:srgbClr val="C99700"/>
              </a:solidFill>
            </a:endParaRPr>
          </a:p>
        </p:txBody>
      </p:sp>
    </p:spTree>
    <p:extLst>
      <p:ext uri="{BB962C8B-B14F-4D97-AF65-F5344CB8AC3E}">
        <p14:creationId xmlns:p14="http://schemas.microsoft.com/office/powerpoint/2010/main" val="42051809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a:t>
            </a:r>
            <a:r>
              <a:rPr lang="en-US" dirty="0" err="1" smtClean="0"/>
              <a:t>xkcd</a:t>
            </a:r>
            <a:endParaRPr lang="en-US" dirty="0"/>
          </a:p>
        </p:txBody>
      </p:sp>
      <p:sp>
        <p:nvSpPr>
          <p:cNvPr id="4" name="Slide Number Placeholder 3"/>
          <p:cNvSpPr>
            <a:spLocks noGrp="1"/>
          </p:cNvSpPr>
          <p:nvPr>
            <p:ph type="sldNum" sz="quarter" idx="12"/>
          </p:nvPr>
        </p:nvSpPr>
        <p:spPr/>
        <p:txBody>
          <a:bodyPr/>
          <a:lstStyle/>
          <a:p>
            <a:fld id="{B6FF5CE9-8F03-0F49-A9D4-F985494DA90A}" type="slidenum">
              <a:rPr lang="en-US" smtClean="0"/>
              <a:pPr/>
              <a:t>20</a:t>
            </a:fld>
            <a:endParaRPr lang="en-US"/>
          </a:p>
        </p:txBody>
      </p:sp>
      <p:pic>
        <p:nvPicPr>
          <p:cNvPr id="5" name="Content Placeholder 4"/>
          <p:cNvPicPr>
            <a:picLocks noGrp="1" noChangeAspect="1"/>
          </p:cNvPicPr>
          <p:nvPr>
            <p:ph idx="1"/>
          </p:nvPr>
        </p:nvPicPr>
        <p:blipFill>
          <a:blip r:embed="rId3"/>
          <a:stretch>
            <a:fillRect/>
          </a:stretch>
        </p:blipFill>
        <p:spPr>
          <a:xfrm>
            <a:off x="2694357" y="1705678"/>
            <a:ext cx="3755285" cy="4443585"/>
          </a:xfrm>
          <a:prstGeom prst="rect">
            <a:avLst/>
          </a:prstGeom>
        </p:spPr>
      </p:pic>
    </p:spTree>
    <p:extLst>
      <p:ext uri="{BB962C8B-B14F-4D97-AF65-F5344CB8AC3E}">
        <p14:creationId xmlns:p14="http://schemas.microsoft.com/office/powerpoint/2010/main" val="18422239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marL="0" indent="0"/>
            <a:r>
              <a:rPr lang="en-US" dirty="0" smtClean="0"/>
              <a:t>Input Data: Unimpaired Flow</a:t>
            </a:r>
            <a:endParaRPr lang="en-US" sz="2000" dirty="0"/>
          </a:p>
        </p:txBody>
      </p:sp>
      <p:grpSp>
        <p:nvGrpSpPr>
          <p:cNvPr id="29" name="Group 28"/>
          <p:cNvGrpSpPr/>
          <p:nvPr/>
        </p:nvGrpSpPr>
        <p:grpSpPr>
          <a:xfrm>
            <a:off x="1965661" y="1882413"/>
            <a:ext cx="5212677" cy="4178808"/>
            <a:chOff x="2351776" y="1857804"/>
            <a:chExt cx="4997525" cy="4350553"/>
          </a:xfrm>
        </p:grpSpPr>
        <p:sp>
          <p:nvSpPr>
            <p:cNvPr id="30" name="Rectangle 29"/>
            <p:cNvSpPr/>
            <p:nvPr/>
          </p:nvSpPr>
          <p:spPr>
            <a:xfrm>
              <a:off x="2351776" y="1857804"/>
              <a:ext cx="4997525" cy="4350553"/>
            </a:xfrm>
            <a:prstGeom prst="rect">
              <a:avLst/>
            </a:prstGeom>
            <a:solidFill>
              <a:schemeClr val="bg1"/>
            </a:solidFill>
            <a:ln w="9525">
              <a:solidFill>
                <a:srgbClr val="C997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2469366" y="1956434"/>
              <a:ext cx="4774107" cy="4146098"/>
              <a:chOff x="-350614" y="0"/>
              <a:chExt cx="3310442" cy="2945130"/>
            </a:xfrm>
          </p:grpSpPr>
          <p:cxnSp>
            <p:nvCxnSpPr>
              <p:cNvPr id="32" name="Straight Arrow Connector 31"/>
              <p:cNvCxnSpPr/>
              <p:nvPr/>
            </p:nvCxnSpPr>
            <p:spPr>
              <a:xfrm>
                <a:off x="1301115" y="107950"/>
                <a:ext cx="0" cy="449580"/>
              </a:xfrm>
              <a:prstGeom prst="straightConnector1">
                <a:avLst/>
              </a:prstGeom>
              <a:ln w="57150" cmpd="sng">
                <a:solidFill>
                  <a:srgbClr val="002855"/>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805815" y="274955"/>
                <a:ext cx="327660" cy="281940"/>
              </a:xfrm>
              <a:prstGeom prst="straightConnector1">
                <a:avLst/>
              </a:prstGeom>
              <a:ln w="57150" cmpd="sng">
                <a:solidFill>
                  <a:srgbClr val="DAAA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1304925" y="1271270"/>
                <a:ext cx="520700" cy="0"/>
              </a:xfrm>
              <a:prstGeom prst="straightConnector1">
                <a:avLst/>
              </a:prstGeom>
              <a:ln w="57150" cmpd="sng">
                <a:solidFill>
                  <a:srgbClr val="DAAA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75970" y="1557020"/>
                <a:ext cx="498475" cy="0"/>
              </a:xfrm>
              <a:prstGeom prst="straightConnector1">
                <a:avLst/>
              </a:prstGeom>
              <a:ln w="57150" cmpd="sng">
                <a:solidFill>
                  <a:srgbClr val="002855"/>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304925" y="1965960"/>
                <a:ext cx="0" cy="582295"/>
              </a:xfrm>
              <a:prstGeom prst="straightConnector1">
                <a:avLst/>
              </a:prstGeom>
              <a:ln w="57150" cmpd="sng">
                <a:solidFill>
                  <a:srgbClr val="DAAA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304290" y="973455"/>
                <a:ext cx="635" cy="1076325"/>
              </a:xfrm>
              <a:prstGeom prst="straightConnector1">
                <a:avLst/>
              </a:prstGeom>
              <a:ln w="57150" cmpd="sng">
                <a:solidFill>
                  <a:srgbClr val="002855"/>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185545" y="1864360"/>
                <a:ext cx="243205" cy="243205"/>
              </a:xfrm>
              <a:prstGeom prst="ellipse">
                <a:avLst/>
              </a:prstGeom>
              <a:solidFill>
                <a:srgbClr val="00285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Isosceles Triangle 38"/>
              <p:cNvSpPr/>
              <p:nvPr/>
            </p:nvSpPr>
            <p:spPr>
              <a:xfrm rot="10800000">
                <a:off x="1038860" y="556895"/>
                <a:ext cx="534035" cy="460375"/>
              </a:xfrm>
              <a:prstGeom prst="triangle">
                <a:avLst/>
              </a:prstGeom>
              <a:solidFill>
                <a:srgbClr val="00285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Text Box 10"/>
              <p:cNvSpPr txBox="1"/>
              <p:nvPr/>
            </p:nvSpPr>
            <p:spPr>
              <a:xfrm>
                <a:off x="705485" y="1263456"/>
                <a:ext cx="536575"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Qimp</a:t>
                </a:r>
              </a:p>
            </p:txBody>
          </p:sp>
          <p:sp>
            <p:nvSpPr>
              <p:cNvPr id="41" name="Text Box 11"/>
              <p:cNvSpPr txBox="1"/>
              <p:nvPr/>
            </p:nvSpPr>
            <p:spPr>
              <a:xfrm>
                <a:off x="1288617" y="975510"/>
                <a:ext cx="486410"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Qdiv</a:t>
                </a:r>
              </a:p>
            </p:txBody>
          </p:sp>
          <p:sp>
            <p:nvSpPr>
              <p:cNvPr id="42" name="Text Box 12"/>
              <p:cNvSpPr txBox="1"/>
              <p:nvPr/>
            </p:nvSpPr>
            <p:spPr>
              <a:xfrm>
                <a:off x="1289281" y="138430"/>
                <a:ext cx="410210"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Qin</a:t>
                </a:r>
              </a:p>
            </p:txBody>
          </p:sp>
          <p:sp>
            <p:nvSpPr>
              <p:cNvPr id="43" name="Text Box 13"/>
              <p:cNvSpPr txBox="1"/>
              <p:nvPr/>
            </p:nvSpPr>
            <p:spPr>
              <a:xfrm>
                <a:off x="1292355" y="2137410"/>
                <a:ext cx="499110"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Qout</a:t>
                </a:r>
              </a:p>
            </p:txBody>
          </p:sp>
          <p:sp>
            <p:nvSpPr>
              <p:cNvPr id="44" name="Text Box 14"/>
              <p:cNvSpPr txBox="1"/>
              <p:nvPr/>
            </p:nvSpPr>
            <p:spPr>
              <a:xfrm>
                <a:off x="1424839" y="603938"/>
                <a:ext cx="349885"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ΔS</a:t>
                </a:r>
              </a:p>
            </p:txBody>
          </p:sp>
          <p:sp>
            <p:nvSpPr>
              <p:cNvPr id="45" name="Text Box 15"/>
              <p:cNvSpPr txBox="1"/>
              <p:nvPr/>
            </p:nvSpPr>
            <p:spPr>
              <a:xfrm>
                <a:off x="532130" y="0"/>
                <a:ext cx="506730" cy="311785"/>
              </a:xfrm>
              <a:prstGeom prst="rect">
                <a:avLst/>
              </a:prstGeom>
              <a:noFill/>
              <a:ln>
                <a:no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spcBef>
                    <a:spcPts val="0"/>
                  </a:spcBef>
                  <a:spcAft>
                    <a:spcPts val="1000"/>
                  </a:spcAft>
                </a:pPr>
                <a:r>
                  <a:rPr lang="en-US" sz="2000" dirty="0">
                    <a:effectLst/>
                    <a:ea typeface="ＭＳ 明朝"/>
                    <a:cs typeface="Times New Roman"/>
                  </a:rPr>
                  <a:t>Evap</a:t>
                </a:r>
              </a:p>
            </p:txBody>
          </p:sp>
          <p:sp>
            <p:nvSpPr>
              <p:cNvPr id="46" name="Text Box 16"/>
              <p:cNvSpPr txBox="1"/>
              <p:nvPr/>
            </p:nvSpPr>
            <p:spPr>
              <a:xfrm>
                <a:off x="-350614" y="2654300"/>
                <a:ext cx="3310442" cy="290830"/>
              </a:xfrm>
              <a:prstGeom prst="rect">
                <a:avLst/>
              </a:prstGeom>
              <a:noFill/>
              <a:ln>
                <a:solidFill>
                  <a:srgbClr val="DAAA00"/>
                </a:solidFill>
              </a:ln>
              <a:effectLst/>
              <a:extLst>
                <a:ext uri="{C572A759-6A51-4108-AA02-DFA0A04FC94B}">
                  <ma14:wrappingTextBoxFlag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1000"/>
                  </a:spcAft>
                </a:pPr>
                <a:r>
                  <a:rPr lang="en-US" sz="2000" dirty="0">
                    <a:effectLst/>
                    <a:ea typeface="ＭＳ 明朝"/>
                    <a:cs typeface="Times New Roman"/>
                  </a:rPr>
                  <a:t>UF = Qout – Qimp + Qdiv + ΔS + Evap</a:t>
                </a:r>
              </a:p>
            </p:txBody>
          </p:sp>
        </p:grpSp>
      </p:grpSp>
    </p:spTree>
    <p:extLst>
      <p:ext uri="{BB962C8B-B14F-4D97-AF65-F5344CB8AC3E}">
        <p14:creationId xmlns:p14="http://schemas.microsoft.com/office/powerpoint/2010/main" val="32895764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 Tree Size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F5CE9-8F03-0F49-A9D4-F985494DA90A}" type="slidenum">
              <a:rPr lang="en-US" smtClean="0"/>
              <a:pPr/>
              <a:t>22</a:t>
            </a:fld>
            <a:endParaRPr lang="en-US"/>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44637" y="1680137"/>
            <a:ext cx="5029210" cy="4480569"/>
          </a:xfrm>
          <a:prstGeom prst="rect">
            <a:avLst/>
          </a:prstGeom>
          <a:ln>
            <a:solidFill>
              <a:srgbClr val="C99700"/>
            </a:solidFill>
          </a:ln>
        </p:spPr>
      </p:pic>
    </p:spTree>
    <p:extLst>
      <p:ext uri="{BB962C8B-B14F-4D97-AF65-F5344CB8AC3E}">
        <p14:creationId xmlns:p14="http://schemas.microsoft.com/office/powerpoint/2010/main" val="33502246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Random Forest</a:t>
            </a:r>
            <a:endParaRPr lang="en-US"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4877721" y="1809368"/>
            <a:ext cx="3996126" cy="4351338"/>
          </a:xfrm>
          <a:ln>
            <a:solidFill>
              <a:srgbClr val="C99700"/>
            </a:solidFill>
          </a:ln>
        </p:spPr>
      </p:pic>
      <p:sp>
        <p:nvSpPr>
          <p:cNvPr id="4" name="Slide Number Placeholder 3"/>
          <p:cNvSpPr>
            <a:spLocks noGrp="1"/>
          </p:cNvSpPr>
          <p:nvPr>
            <p:ph type="sldNum" sz="quarter" idx="12"/>
          </p:nvPr>
        </p:nvSpPr>
        <p:spPr/>
        <p:txBody>
          <a:bodyPr/>
          <a:lstStyle/>
          <a:p>
            <a:fld id="{B6FF5CE9-8F03-0F49-A9D4-F985494DA90A}" type="slidenum">
              <a:rPr lang="en-US" smtClean="0"/>
              <a:pPr/>
              <a:t>23</a:t>
            </a:fld>
            <a:endParaRPr lang="en-US"/>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val="0"/>
              </a:ext>
            </a:extLst>
          </a:blip>
          <a:srcRect t="1491" b="1341"/>
          <a:stretch/>
        </p:blipFill>
        <p:spPr>
          <a:xfrm>
            <a:off x="628650" y="1815152"/>
            <a:ext cx="4114808" cy="4353638"/>
          </a:xfrm>
          <a:prstGeom prst="rect">
            <a:avLst/>
          </a:prstGeom>
          <a:ln>
            <a:solidFill>
              <a:srgbClr val="C99700"/>
            </a:solidFill>
          </a:ln>
        </p:spPr>
      </p:pic>
    </p:spTree>
    <p:extLst>
      <p:ext uri="{BB962C8B-B14F-4D97-AF65-F5344CB8AC3E}">
        <p14:creationId xmlns:p14="http://schemas.microsoft.com/office/powerpoint/2010/main" val="17447333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635002" y="1704799"/>
            <a:ext cx="7870746"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71323" tIns="35662" rIns="71323" bIns="35662" numCol="1" anchor="t" anchorCtr="0" compatLnSpc="1">
            <a:prstTxWarp prst="textNoShape">
              <a:avLst/>
            </a:prstTxWarp>
          </a:bodyPr>
          <a:lstStyle>
            <a:lvl1pPr marL="178308" indent="-178308" algn="l" rtl="0" eaLnBrk="0" fontAlgn="base" hangingPunct="0">
              <a:lnSpc>
                <a:spcPct val="90000"/>
              </a:lnSpc>
              <a:spcBef>
                <a:spcPts val="780"/>
              </a:spcBef>
              <a:spcAft>
                <a:spcPct val="0"/>
              </a:spcAft>
              <a:buFont typeface="Arial" charset="0"/>
              <a:buChar char="•"/>
              <a:defRPr sz="2200" kern="1200">
                <a:solidFill>
                  <a:schemeClr val="tx1"/>
                </a:solidFill>
                <a:latin typeface="+mn-lt"/>
                <a:ea typeface="ＭＳ Ｐゴシック" charset="0"/>
                <a:cs typeface="+mn-cs"/>
              </a:defRPr>
            </a:lvl1pPr>
            <a:lvl2pPr marL="534924" indent="-178308" algn="l" rtl="0" eaLnBrk="0" fontAlgn="base" hangingPunct="0">
              <a:lnSpc>
                <a:spcPct val="90000"/>
              </a:lnSpc>
              <a:spcBef>
                <a:spcPts val="390"/>
              </a:spcBef>
              <a:spcAft>
                <a:spcPct val="0"/>
              </a:spcAft>
              <a:buFont typeface="Arial" charset="0"/>
              <a:buChar char="•"/>
              <a:defRPr sz="1900" kern="1200">
                <a:solidFill>
                  <a:schemeClr val="tx1"/>
                </a:solidFill>
                <a:latin typeface="+mn-lt"/>
                <a:ea typeface="ＭＳ Ｐゴシック" charset="0"/>
                <a:cs typeface="+mn-cs"/>
              </a:defRPr>
            </a:lvl2pPr>
            <a:lvl3pPr marL="891540" indent="-178308" algn="l" rtl="0" eaLnBrk="0" fontAlgn="base" hangingPunct="0">
              <a:lnSpc>
                <a:spcPct val="90000"/>
              </a:lnSpc>
              <a:spcBef>
                <a:spcPts val="390"/>
              </a:spcBef>
              <a:spcAft>
                <a:spcPct val="0"/>
              </a:spcAft>
              <a:buFont typeface="Arial" charset="0"/>
              <a:buChar char="•"/>
              <a:defRPr sz="1600" kern="1200">
                <a:solidFill>
                  <a:schemeClr val="tx1"/>
                </a:solidFill>
                <a:latin typeface="+mn-lt"/>
                <a:ea typeface="ＭＳ Ｐゴシック" charset="0"/>
                <a:cs typeface="+mn-cs"/>
              </a:defRPr>
            </a:lvl3pPr>
            <a:lvl4pPr marL="1248156"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4pPr>
            <a:lvl5pPr marL="1604772"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a:lnSpc>
                <a:spcPct val="150000"/>
              </a:lnSpc>
            </a:pPr>
            <a:r>
              <a:rPr lang="en-US" dirty="0"/>
              <a:t>Cross validation </a:t>
            </a:r>
            <a:r>
              <a:rPr lang="en-US" dirty="0" smtClean="0"/>
              <a:t>iterations, to find the sensitivity of the model to data </a:t>
            </a:r>
          </a:p>
          <a:p>
            <a:pPr>
              <a:lnSpc>
                <a:spcPct val="150000"/>
              </a:lnSpc>
            </a:pPr>
            <a:r>
              <a:rPr lang="en-US" dirty="0" smtClean="0"/>
              <a:t>Hold out whole basins, and evaluate the model</a:t>
            </a:r>
          </a:p>
          <a:p>
            <a:pPr>
              <a:lnSpc>
                <a:spcPct val="150000"/>
              </a:lnSpc>
            </a:pPr>
            <a:r>
              <a:rPr lang="en-US" dirty="0" smtClean="0"/>
              <a:t>Expand to global watersheds</a:t>
            </a:r>
          </a:p>
          <a:p>
            <a:pPr>
              <a:lnSpc>
                <a:spcPct val="150000"/>
              </a:lnSpc>
            </a:pPr>
            <a:r>
              <a:rPr lang="en-US" dirty="0" smtClean="0"/>
              <a:t>PCA</a:t>
            </a:r>
          </a:p>
          <a:p>
            <a:pPr>
              <a:lnSpc>
                <a:spcPct val="150000"/>
              </a:lnSpc>
            </a:pPr>
            <a:r>
              <a:rPr lang="en-US" dirty="0" smtClean="0"/>
              <a:t>Benchmark with the </a:t>
            </a:r>
            <a:r>
              <a:rPr lang="en-US" dirty="0" err="1" smtClean="0"/>
              <a:t>hydromad</a:t>
            </a:r>
            <a:r>
              <a:rPr lang="en-US" dirty="0" smtClean="0"/>
              <a:t> model: Unit </a:t>
            </a:r>
            <a:r>
              <a:rPr lang="en-US" dirty="0" err="1" smtClean="0"/>
              <a:t>Hydrogrph</a:t>
            </a:r>
            <a:r>
              <a:rPr lang="en-US" dirty="0" smtClean="0"/>
              <a:t> Model</a:t>
            </a:r>
            <a:endParaRPr lang="en-US" dirty="0"/>
          </a:p>
          <a:p>
            <a:pPr>
              <a:lnSpc>
                <a:spcPct val="150000"/>
              </a:lnSpc>
            </a:pPr>
            <a:endParaRPr lang="en-US" dirty="0"/>
          </a:p>
        </p:txBody>
      </p:sp>
      <p:sp>
        <p:nvSpPr>
          <p:cNvPr id="6" name="Title 1"/>
          <p:cNvSpPr txBox="1">
            <a:spLocks/>
          </p:cNvSpPr>
          <p:nvPr/>
        </p:nvSpPr>
        <p:spPr bwMode="auto">
          <a:xfrm>
            <a:off x="635002" y="362303"/>
            <a:ext cx="403577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3400"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5pPr>
            <a:lvl6pPr marL="356616" algn="l" rtl="0" fontAlgn="base">
              <a:lnSpc>
                <a:spcPct val="90000"/>
              </a:lnSpc>
              <a:spcBef>
                <a:spcPct val="0"/>
              </a:spcBef>
              <a:spcAft>
                <a:spcPct val="0"/>
              </a:spcAft>
              <a:defRPr sz="3400">
                <a:solidFill>
                  <a:schemeClr val="tx1"/>
                </a:solidFill>
                <a:latin typeface="Book Antiqua" pitchFamily="18" charset="0"/>
              </a:defRPr>
            </a:lvl6pPr>
            <a:lvl7pPr marL="713232" algn="l" rtl="0" fontAlgn="base">
              <a:lnSpc>
                <a:spcPct val="90000"/>
              </a:lnSpc>
              <a:spcBef>
                <a:spcPct val="0"/>
              </a:spcBef>
              <a:spcAft>
                <a:spcPct val="0"/>
              </a:spcAft>
              <a:defRPr sz="3400">
                <a:solidFill>
                  <a:schemeClr val="tx1"/>
                </a:solidFill>
                <a:latin typeface="Book Antiqua" pitchFamily="18" charset="0"/>
              </a:defRPr>
            </a:lvl7pPr>
            <a:lvl8pPr marL="1069848" algn="l" rtl="0" fontAlgn="base">
              <a:lnSpc>
                <a:spcPct val="90000"/>
              </a:lnSpc>
              <a:spcBef>
                <a:spcPct val="0"/>
              </a:spcBef>
              <a:spcAft>
                <a:spcPct val="0"/>
              </a:spcAft>
              <a:defRPr sz="3400">
                <a:solidFill>
                  <a:schemeClr val="tx1"/>
                </a:solidFill>
                <a:latin typeface="Book Antiqua" pitchFamily="18" charset="0"/>
              </a:defRPr>
            </a:lvl8pPr>
            <a:lvl9pPr marL="1426464" algn="l" rtl="0" fontAlgn="base">
              <a:lnSpc>
                <a:spcPct val="90000"/>
              </a:lnSpc>
              <a:spcBef>
                <a:spcPct val="0"/>
              </a:spcBef>
              <a:spcAft>
                <a:spcPct val="0"/>
              </a:spcAft>
              <a:defRPr sz="3400">
                <a:solidFill>
                  <a:schemeClr val="tx1"/>
                </a:solidFill>
                <a:latin typeface="Book Antiqua" pitchFamily="18" charset="0"/>
              </a:defRPr>
            </a:lvl9pPr>
          </a:lstStyle>
          <a:p>
            <a:r>
              <a:rPr lang="en-US" dirty="0" smtClean="0"/>
              <a:t>Next Steps</a:t>
            </a:r>
            <a:endParaRPr lang="en-US" dirty="0"/>
          </a:p>
        </p:txBody>
      </p:sp>
    </p:spTree>
    <p:extLst>
      <p:ext uri="{BB962C8B-B14F-4D97-AF65-F5344CB8AC3E}">
        <p14:creationId xmlns:p14="http://schemas.microsoft.com/office/powerpoint/2010/main" val="25935253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447954984"/>
              </p:ext>
            </p:extLst>
          </p:nvPr>
        </p:nvGraphicFramePr>
        <p:xfrm>
          <a:off x="3887787" y="1533932"/>
          <a:ext cx="4627563" cy="4367212"/>
        </p:xfrm>
        <a:graphic>
          <a:graphicData uri="http://schemas.openxmlformats.org/presentationml/2006/ole">
            <mc:AlternateContent xmlns:mc="http://schemas.openxmlformats.org/markup-compatibility/2006">
              <mc:Choice xmlns:v="urn:schemas-microsoft-com:vml" Requires="v">
                <p:oleObj spid="_x0000_s1185" name="Document" r:id="rId4" imgW="3301831" imgH="3119186" progId="Word.Document.12">
                  <p:embed/>
                </p:oleObj>
              </mc:Choice>
              <mc:Fallback>
                <p:oleObj name="Document" r:id="rId4" imgW="3301831" imgH="3119186" progId="Word.Document.12">
                  <p:embed/>
                  <p:pic>
                    <p:nvPicPr>
                      <p:cNvPr id="0" name=""/>
                      <p:cNvPicPr/>
                      <p:nvPr/>
                    </p:nvPicPr>
                    <p:blipFill>
                      <a:blip r:embed="rId5"/>
                      <a:stretch>
                        <a:fillRect/>
                      </a:stretch>
                    </p:blipFill>
                    <p:spPr>
                      <a:xfrm>
                        <a:off x="3887787" y="1533932"/>
                        <a:ext cx="4627563" cy="4367212"/>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dirty="0" smtClean="0"/>
              <a:t>Results: Model Fit</a:t>
            </a:r>
            <a:endParaRPr lang="en-US" dirty="0"/>
          </a:p>
        </p:txBody>
      </p:sp>
      <p:sp>
        <p:nvSpPr>
          <p:cNvPr id="3" name="Content Placeholder 2"/>
          <p:cNvSpPr>
            <a:spLocks noGrp="1"/>
          </p:cNvSpPr>
          <p:nvPr>
            <p:ph idx="1"/>
          </p:nvPr>
        </p:nvSpPr>
        <p:spPr>
          <a:xfrm>
            <a:off x="628650" y="1564365"/>
            <a:ext cx="2483310" cy="4351338"/>
          </a:xfrm>
        </p:spPr>
        <p:txBody>
          <a:bodyPr/>
          <a:lstStyle/>
          <a:p>
            <a:pPr>
              <a:lnSpc>
                <a:spcPct val="200000"/>
              </a:lnSpc>
            </a:pPr>
            <a:r>
              <a:rPr lang="en-US" dirty="0" smtClean="0"/>
              <a:t>R2</a:t>
            </a:r>
          </a:p>
          <a:p>
            <a:pPr>
              <a:lnSpc>
                <a:spcPct val="200000"/>
              </a:lnSpc>
            </a:pPr>
            <a:r>
              <a:rPr lang="en-US" dirty="0" smtClean="0"/>
              <a:t>RMSE </a:t>
            </a:r>
          </a:p>
          <a:p>
            <a:pPr>
              <a:lnSpc>
                <a:spcPct val="200000"/>
              </a:lnSpc>
            </a:pPr>
            <a:r>
              <a:rPr lang="en-US" dirty="0" smtClean="0"/>
              <a:t>NSE</a:t>
            </a:r>
          </a:p>
          <a:p>
            <a:pPr>
              <a:lnSpc>
                <a:spcPct val="200000"/>
              </a:lnSpc>
            </a:pPr>
            <a:r>
              <a:rPr lang="en-US" dirty="0" smtClean="0"/>
              <a:t>RSR</a:t>
            </a:r>
          </a:p>
          <a:p>
            <a:pPr>
              <a:lnSpc>
                <a:spcPct val="200000"/>
              </a:lnSpc>
            </a:pPr>
            <a:r>
              <a:rPr lang="en-US" dirty="0" smtClean="0"/>
              <a:t>PBIAS</a:t>
            </a:r>
            <a:endParaRPr lang="en-US" dirty="0"/>
          </a:p>
        </p:txBody>
      </p:sp>
      <p:sp>
        <p:nvSpPr>
          <p:cNvPr id="7" name="TextBox 6"/>
          <p:cNvSpPr txBox="1"/>
          <p:nvPr/>
        </p:nvSpPr>
        <p:spPr>
          <a:xfrm>
            <a:off x="112889" y="3810000"/>
            <a:ext cx="184666" cy="369332"/>
          </a:xfrm>
          <a:prstGeom prst="rect">
            <a:avLst/>
          </a:prstGeom>
          <a:noFill/>
        </p:spPr>
        <p:txBody>
          <a:bodyPr wrap="none" rtlCol="0">
            <a:spAutoFit/>
          </a:bodyPr>
          <a:lstStyle/>
          <a:p>
            <a:endParaRPr lang="en-US" dirty="0"/>
          </a:p>
        </p:txBody>
      </p:sp>
      <p:sp>
        <p:nvSpPr>
          <p:cNvPr id="8" name="TextBox 7"/>
          <p:cNvSpPr txBox="1"/>
          <p:nvPr/>
        </p:nvSpPr>
        <p:spPr>
          <a:xfrm>
            <a:off x="366889" y="649111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58708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a:xfrm>
            <a:off x="628651" y="1708058"/>
            <a:ext cx="4546698" cy="4452648"/>
          </a:xfrm>
        </p:spPr>
        <p:txBody>
          <a:bodyPr/>
          <a:lstStyle/>
          <a:p>
            <a:pPr>
              <a:lnSpc>
                <a:spcPct val="100000"/>
              </a:lnSpc>
              <a:spcBef>
                <a:spcPts val="1200"/>
              </a:spcBef>
            </a:pPr>
            <a:r>
              <a:rPr lang="en-US" dirty="0"/>
              <a:t>Q1) Can </a:t>
            </a:r>
            <a:r>
              <a:rPr lang="en-US" dirty="0" smtClean="0"/>
              <a:t>machine-learning models </a:t>
            </a:r>
            <a:r>
              <a:rPr lang="en-US" dirty="0"/>
              <a:t>give better and more cost effective </a:t>
            </a:r>
            <a:r>
              <a:rPr lang="en-US" b="1" dirty="0">
                <a:solidFill>
                  <a:srgbClr val="C99700"/>
                </a:solidFill>
              </a:rPr>
              <a:t>streamflow</a:t>
            </a:r>
            <a:r>
              <a:rPr lang="en-US" dirty="0">
                <a:solidFill>
                  <a:srgbClr val="C99700"/>
                </a:solidFill>
              </a:rPr>
              <a:t> </a:t>
            </a:r>
            <a:r>
              <a:rPr lang="en-US" b="1" dirty="0">
                <a:solidFill>
                  <a:srgbClr val="C99700"/>
                </a:solidFill>
              </a:rPr>
              <a:t>predictions</a:t>
            </a:r>
            <a:r>
              <a:rPr lang="en-US" dirty="0">
                <a:solidFill>
                  <a:srgbClr val="C99700"/>
                </a:solidFill>
              </a:rPr>
              <a:t> </a:t>
            </a:r>
            <a:r>
              <a:rPr lang="en-US" dirty="0"/>
              <a:t>for drought, flood and </a:t>
            </a:r>
            <a:r>
              <a:rPr lang="en-US" dirty="0" smtClean="0"/>
              <a:t>water management </a:t>
            </a:r>
            <a:r>
              <a:rPr lang="en-US" dirty="0"/>
              <a:t>applications compared to mechanistic models</a:t>
            </a:r>
            <a:r>
              <a:rPr lang="en-US" dirty="0" smtClean="0"/>
              <a:t>?</a:t>
            </a:r>
          </a:p>
          <a:p>
            <a:pPr marL="0" indent="0">
              <a:lnSpc>
                <a:spcPct val="100000"/>
              </a:lnSpc>
              <a:spcBef>
                <a:spcPts val="1200"/>
              </a:spcBef>
              <a:buNone/>
            </a:pPr>
            <a:r>
              <a:rPr lang="en-US" dirty="0" smtClean="0"/>
              <a:t> </a:t>
            </a:r>
          </a:p>
          <a:p>
            <a:pPr>
              <a:lnSpc>
                <a:spcPct val="100000"/>
              </a:lnSpc>
              <a:spcBef>
                <a:spcPts val="1200"/>
              </a:spcBef>
            </a:pPr>
            <a:r>
              <a:rPr lang="en-US" dirty="0" smtClean="0"/>
              <a:t>Q2</a:t>
            </a:r>
            <a:r>
              <a:rPr lang="en-US" dirty="0"/>
              <a:t>) How will including </a:t>
            </a:r>
            <a:r>
              <a:rPr lang="en-US" dirty="0" smtClean="0"/>
              <a:t>other variables </a:t>
            </a:r>
            <a:r>
              <a:rPr lang="en-US" dirty="0"/>
              <a:t>that contribute to flow (e.g., basin topography, location, and soil properties) </a:t>
            </a:r>
            <a:r>
              <a:rPr lang="en-US" b="1" dirty="0" smtClean="0">
                <a:solidFill>
                  <a:srgbClr val="C99700"/>
                </a:solidFill>
              </a:rPr>
              <a:t>improve the </a:t>
            </a:r>
            <a:r>
              <a:rPr lang="en-US" b="1" dirty="0">
                <a:solidFill>
                  <a:srgbClr val="C99700"/>
                </a:solidFill>
              </a:rPr>
              <a:t>model’s predictive capabilities</a:t>
            </a:r>
            <a:r>
              <a:rPr lang="en-US" dirty="0"/>
              <a:t>?</a:t>
            </a:r>
          </a:p>
        </p:txBody>
      </p:sp>
      <p:pic>
        <p:nvPicPr>
          <p:cNvPr id="4" name="Picture 3"/>
          <p:cNvPicPr>
            <a:picLocks noChangeAspect="1"/>
          </p:cNvPicPr>
          <p:nvPr/>
        </p:nvPicPr>
        <p:blipFill rotWithShape="1">
          <a:blip r:embed="rId2"/>
          <a:srcRect l="4764" t="17172" r="1440"/>
          <a:stretch/>
        </p:blipFill>
        <p:spPr>
          <a:xfrm>
            <a:off x="5175348" y="1690688"/>
            <a:ext cx="3698500" cy="4470018"/>
          </a:xfrm>
          <a:prstGeom prst="rect">
            <a:avLst/>
          </a:prstGeom>
        </p:spPr>
      </p:pic>
      <p:sp>
        <p:nvSpPr>
          <p:cNvPr id="6" name="TextBox 5"/>
          <p:cNvSpPr txBox="1"/>
          <p:nvPr/>
        </p:nvSpPr>
        <p:spPr>
          <a:xfrm>
            <a:off x="7499753" y="5852929"/>
            <a:ext cx="1374094" cy="307777"/>
          </a:xfrm>
          <a:prstGeom prst="rect">
            <a:avLst/>
          </a:prstGeom>
          <a:noFill/>
        </p:spPr>
        <p:txBody>
          <a:bodyPr wrap="none" rtlCol="0">
            <a:spAutoFit/>
          </a:bodyPr>
          <a:lstStyle/>
          <a:p>
            <a:r>
              <a:rPr lang="en-US" sz="1400" b="1" dirty="0" smtClean="0">
                <a:solidFill>
                  <a:schemeClr val="bg1"/>
                </a:solidFill>
              </a:rPr>
              <a:t>by</a:t>
            </a:r>
            <a:r>
              <a:rPr lang="en-US" sz="1400" b="1" cap="all" dirty="0" smtClean="0">
                <a:solidFill>
                  <a:schemeClr val="bg1"/>
                </a:solidFill>
              </a:rPr>
              <a:t> J</a:t>
            </a:r>
            <a:r>
              <a:rPr lang="en-US" sz="1400" b="1" cap="all" dirty="0">
                <a:solidFill>
                  <a:schemeClr val="bg1"/>
                </a:solidFill>
              </a:rPr>
              <a:t>. J. </a:t>
            </a:r>
            <a:r>
              <a:rPr lang="en-US" sz="1400" b="1" cap="all" dirty="0" smtClean="0">
                <a:solidFill>
                  <a:schemeClr val="bg1"/>
                </a:solidFill>
              </a:rPr>
              <a:t>SEMPÉ</a:t>
            </a:r>
            <a:endParaRPr lang="en-US" sz="1400" b="1" cap="all" dirty="0">
              <a:solidFill>
                <a:schemeClr val="bg1"/>
              </a:solidFill>
            </a:endParaRPr>
          </a:p>
        </p:txBody>
      </p:sp>
    </p:spTree>
    <p:extLst>
      <p:ext uri="{BB962C8B-B14F-4D97-AF65-F5344CB8AC3E}">
        <p14:creationId xmlns:p14="http://schemas.microsoft.com/office/powerpoint/2010/main" val="726929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29457" y="1690688"/>
            <a:ext cx="2620371" cy="1147108"/>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Data</a:t>
            </a:r>
          </a:p>
          <a:p>
            <a:pPr algn="ctr"/>
            <a:r>
              <a:rPr lang="en-US" b="1" dirty="0" smtClean="0">
                <a:solidFill>
                  <a:schemeClr val="tx1"/>
                </a:solidFill>
              </a:rPr>
              <a:t>- - - - - - - - - - - - - - - - - </a:t>
            </a:r>
          </a:p>
          <a:p>
            <a:pPr algn="ctr"/>
            <a:r>
              <a:rPr lang="en-US" dirty="0" smtClean="0">
                <a:solidFill>
                  <a:schemeClr val="tx1"/>
                </a:solidFill>
              </a:rPr>
              <a:t>Response| Predictor</a:t>
            </a:r>
            <a:endParaRPr lang="en-US" dirty="0">
              <a:solidFill>
                <a:schemeClr val="tx1"/>
              </a:solidFill>
            </a:endParaRPr>
          </a:p>
        </p:txBody>
      </p:sp>
      <p:sp>
        <p:nvSpPr>
          <p:cNvPr id="2" name="Title 1"/>
          <p:cNvSpPr>
            <a:spLocks noGrp="1"/>
          </p:cNvSpPr>
          <p:nvPr>
            <p:ph type="title"/>
          </p:nvPr>
        </p:nvSpPr>
        <p:spPr/>
        <p:txBody>
          <a:bodyPr/>
          <a:lstStyle/>
          <a:p>
            <a:r>
              <a:rPr lang="en-US" dirty="0" smtClean="0"/>
              <a:t>Method</a:t>
            </a:r>
            <a:endParaRPr lang="en-US" dirty="0"/>
          </a:p>
        </p:txBody>
      </p:sp>
      <p:sp>
        <p:nvSpPr>
          <p:cNvPr id="21" name="Rectangle 20"/>
          <p:cNvSpPr/>
          <p:nvPr/>
        </p:nvSpPr>
        <p:spPr>
          <a:xfrm>
            <a:off x="1455348" y="3397354"/>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sp>
        <p:nvSpPr>
          <p:cNvPr id="22" name="Rectangle 21"/>
          <p:cNvSpPr/>
          <p:nvPr/>
        </p:nvSpPr>
        <p:spPr>
          <a:xfrm>
            <a:off x="702161" y="3397352"/>
            <a:ext cx="652533"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a:t>
            </a:r>
            <a:endParaRPr lang="en-US" dirty="0">
              <a:solidFill>
                <a:schemeClr val="tx1"/>
              </a:solidFill>
            </a:endParaRPr>
          </a:p>
        </p:txBody>
      </p:sp>
      <p:sp>
        <p:nvSpPr>
          <p:cNvPr id="23" name="Rectangle 22"/>
          <p:cNvSpPr/>
          <p:nvPr/>
        </p:nvSpPr>
        <p:spPr>
          <a:xfrm>
            <a:off x="1441700" y="4339046"/>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Model</a:t>
            </a:r>
            <a:endParaRPr lang="en-US" dirty="0">
              <a:solidFill>
                <a:schemeClr val="tx1"/>
              </a:solidFill>
            </a:endParaRPr>
          </a:p>
        </p:txBody>
      </p:sp>
      <p:sp>
        <p:nvSpPr>
          <p:cNvPr id="24" name="Rectangle 23"/>
          <p:cNvSpPr/>
          <p:nvPr/>
        </p:nvSpPr>
        <p:spPr>
          <a:xfrm>
            <a:off x="729457"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Prediction</a:t>
            </a:r>
            <a:endParaRPr lang="en-US" dirty="0">
              <a:solidFill>
                <a:schemeClr val="tx1"/>
              </a:solidFill>
            </a:endParaRPr>
          </a:p>
        </p:txBody>
      </p:sp>
      <p:sp>
        <p:nvSpPr>
          <p:cNvPr id="25" name="Rectangle 24"/>
          <p:cNvSpPr/>
          <p:nvPr/>
        </p:nvSpPr>
        <p:spPr>
          <a:xfrm>
            <a:off x="3349828"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Measures of Fit</a:t>
            </a:r>
            <a:endParaRPr lang="en-US" dirty="0">
              <a:solidFill>
                <a:schemeClr val="tx1"/>
              </a:solidFill>
            </a:endParaRPr>
          </a:p>
        </p:txBody>
      </p:sp>
      <p:cxnSp>
        <p:nvCxnSpPr>
          <p:cNvPr id="27" name="Straight Arrow Connector 26"/>
          <p:cNvCxnSpPr>
            <a:stCxn id="22" idx="2"/>
          </p:cNvCxnSpPr>
          <p:nvPr/>
        </p:nvCxnSpPr>
        <p:spPr>
          <a:xfrm>
            <a:off x="1028428" y="3970558"/>
            <a:ext cx="0" cy="1228297"/>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95763" y="3984904"/>
            <a:ext cx="1" cy="32591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55723" y="3126032"/>
            <a:ext cx="1" cy="257673"/>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11542" y="3125336"/>
            <a:ext cx="1" cy="25627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55723" y="3126032"/>
            <a:ext cx="1355819" cy="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006592" y="2839426"/>
            <a:ext cx="0" cy="28591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25" idx="1"/>
          </p:cNvCxnSpPr>
          <p:nvPr/>
        </p:nvCxnSpPr>
        <p:spPr>
          <a:xfrm>
            <a:off x="2637585" y="5485458"/>
            <a:ext cx="71224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1"/>
          </p:cNvCxnSpPr>
          <p:nvPr/>
        </p:nvCxnSpPr>
        <p:spPr>
          <a:xfrm flipH="1">
            <a:off x="1028427" y="4625649"/>
            <a:ext cx="41327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3"/>
            <a:endCxn id="52" idx="1"/>
          </p:cNvCxnSpPr>
          <p:nvPr/>
        </p:nvCxnSpPr>
        <p:spPr>
          <a:xfrm flipV="1">
            <a:off x="3349828" y="2878980"/>
            <a:ext cx="2844124" cy="1746669"/>
          </a:xfrm>
          <a:prstGeom prst="bentConnector3">
            <a:avLst>
              <a:gd name="adj1" fmla="val 72965"/>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193952" y="2592377"/>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Missing Data</a:t>
            </a:r>
            <a:endParaRPr lang="en-US" dirty="0">
              <a:solidFill>
                <a:schemeClr val="tx1"/>
              </a:solidFill>
            </a:endParaRPr>
          </a:p>
        </p:txBody>
      </p:sp>
      <p:sp>
        <p:nvSpPr>
          <p:cNvPr id="53" name="Rectangle 52"/>
          <p:cNvSpPr/>
          <p:nvPr/>
        </p:nvSpPr>
        <p:spPr>
          <a:xfrm>
            <a:off x="6193951" y="3453471"/>
            <a:ext cx="2321399"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Future Predictions</a:t>
            </a:r>
            <a:endParaRPr lang="en-US" dirty="0">
              <a:solidFill>
                <a:schemeClr val="tx1"/>
              </a:solidFill>
            </a:endParaRPr>
          </a:p>
        </p:txBody>
      </p:sp>
      <p:sp>
        <p:nvSpPr>
          <p:cNvPr id="54" name="Rectangle 53"/>
          <p:cNvSpPr/>
          <p:nvPr/>
        </p:nvSpPr>
        <p:spPr>
          <a:xfrm>
            <a:off x="6193952" y="4320569"/>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Ungauged Basins</a:t>
            </a:r>
            <a:endParaRPr lang="en-US" dirty="0">
              <a:solidFill>
                <a:schemeClr val="tx1"/>
              </a:solidFill>
            </a:endParaRPr>
          </a:p>
        </p:txBody>
      </p:sp>
      <p:cxnSp>
        <p:nvCxnSpPr>
          <p:cNvPr id="59" name="Straight Arrow Connector 58"/>
          <p:cNvCxnSpPr/>
          <p:nvPr/>
        </p:nvCxnSpPr>
        <p:spPr>
          <a:xfrm>
            <a:off x="5443516" y="4633298"/>
            <a:ext cx="754061"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443516" y="3739137"/>
            <a:ext cx="750436"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78561" y="4220749"/>
            <a:ext cx="1964955" cy="485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99700"/>
                </a:solidFill>
              </a:rPr>
              <a:t>c</a:t>
            </a:r>
            <a:r>
              <a:rPr lang="en-US" dirty="0" smtClean="0">
                <a:solidFill>
                  <a:srgbClr val="C99700"/>
                </a:solidFill>
              </a:rPr>
              <a:t>an be applied to</a:t>
            </a:r>
            <a:endParaRPr lang="en-US" dirty="0">
              <a:solidFill>
                <a:srgbClr val="C99700"/>
              </a:solidFill>
            </a:endParaRPr>
          </a:p>
        </p:txBody>
      </p:sp>
      <p:sp>
        <p:nvSpPr>
          <p:cNvPr id="26" name="Rectangle 25"/>
          <p:cNvSpPr/>
          <p:nvPr/>
        </p:nvSpPr>
        <p:spPr>
          <a:xfrm>
            <a:off x="1461368" y="4329218"/>
            <a:ext cx="1908128" cy="573206"/>
          </a:xfrm>
          <a:prstGeom prst="rect">
            <a:avLst/>
          </a:prstGeom>
          <a:no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762441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52" grpId="0" animBg="1"/>
      <p:bldP spid="53" grpId="0" animBg="1"/>
      <p:bldP spid="54" grpId="0" animBg="1"/>
      <p:bldP spid="8" grpId="0"/>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9039" y="1690688"/>
            <a:ext cx="4114808" cy="4480569"/>
          </a:xfrm>
          <a:prstGeom prst="rect">
            <a:avLst/>
          </a:prstGeom>
        </p:spPr>
      </p:pic>
      <p:sp>
        <p:nvSpPr>
          <p:cNvPr id="2" name="Title 1"/>
          <p:cNvSpPr>
            <a:spLocks noGrp="1"/>
          </p:cNvSpPr>
          <p:nvPr>
            <p:ph type="title"/>
          </p:nvPr>
        </p:nvSpPr>
        <p:spPr/>
        <p:txBody>
          <a:bodyPr/>
          <a:lstStyle/>
          <a:p>
            <a:r>
              <a:rPr lang="en-US" dirty="0" smtClean="0"/>
              <a:t>ML Models</a:t>
            </a:r>
            <a:endParaRPr lang="en-US" dirty="0"/>
          </a:p>
        </p:txBody>
      </p:sp>
      <p:sp>
        <p:nvSpPr>
          <p:cNvPr id="3" name="Content Placeholder 2"/>
          <p:cNvSpPr>
            <a:spLocks noGrp="1"/>
          </p:cNvSpPr>
          <p:nvPr>
            <p:ph idx="1"/>
          </p:nvPr>
        </p:nvSpPr>
        <p:spPr>
          <a:xfrm>
            <a:off x="628650" y="1825625"/>
            <a:ext cx="3943350" cy="4351338"/>
          </a:xfrm>
        </p:spPr>
        <p:txBody>
          <a:bodyPr/>
          <a:lstStyle/>
          <a:p>
            <a:r>
              <a:rPr lang="en-US" dirty="0"/>
              <a:t>In machine learning, computers apply </a:t>
            </a:r>
            <a:r>
              <a:rPr lang="en-US" b="1" dirty="0">
                <a:solidFill>
                  <a:srgbClr val="C99700"/>
                </a:solidFill>
              </a:rPr>
              <a:t>statistical learning</a:t>
            </a:r>
            <a:r>
              <a:rPr lang="en-US" dirty="0"/>
              <a:t> techniques to automatically identify patterns in </a:t>
            </a:r>
            <a:r>
              <a:rPr lang="en-US" dirty="0" smtClean="0"/>
              <a:t>data.</a:t>
            </a:r>
          </a:p>
          <a:p>
            <a:r>
              <a:rPr lang="en-US" dirty="0"/>
              <a:t>Machine learning methods use statistical learning to </a:t>
            </a:r>
            <a:r>
              <a:rPr lang="en-US" b="1" dirty="0">
                <a:solidFill>
                  <a:srgbClr val="C99700"/>
                </a:solidFill>
              </a:rPr>
              <a:t>identify </a:t>
            </a:r>
            <a:r>
              <a:rPr lang="en-US" b="1" dirty="0" smtClean="0">
                <a:solidFill>
                  <a:srgbClr val="C99700"/>
                </a:solidFill>
              </a:rPr>
              <a:t>boundaries</a:t>
            </a:r>
            <a:r>
              <a:rPr lang="en-US" dirty="0" smtClean="0"/>
              <a:t> and patterns in the data.</a:t>
            </a:r>
          </a:p>
          <a:p>
            <a:r>
              <a:rPr lang="en-US" dirty="0"/>
              <a:t>One example of a machine learning method is a </a:t>
            </a:r>
            <a:r>
              <a:rPr lang="en-US" b="1" dirty="0">
                <a:solidFill>
                  <a:srgbClr val="C99700"/>
                </a:solidFill>
              </a:rPr>
              <a:t>decision tree</a:t>
            </a:r>
            <a:r>
              <a:rPr lang="en-US" dirty="0"/>
              <a:t>. Decision trees look at one variable at a </a:t>
            </a:r>
            <a:r>
              <a:rPr lang="en-US" dirty="0" smtClean="0"/>
              <a:t>time.</a:t>
            </a:r>
            <a:endParaRPr lang="en-US" dirty="0"/>
          </a:p>
        </p:txBody>
      </p:sp>
      <p:grpSp>
        <p:nvGrpSpPr>
          <p:cNvPr id="25" name="Group 24"/>
          <p:cNvGrpSpPr/>
          <p:nvPr/>
        </p:nvGrpSpPr>
        <p:grpSpPr>
          <a:xfrm>
            <a:off x="4432085" y="1308757"/>
            <a:ext cx="4359711" cy="4432824"/>
            <a:chOff x="4432085" y="1308757"/>
            <a:chExt cx="4359711" cy="4432824"/>
          </a:xfrm>
        </p:grpSpPr>
        <p:cxnSp>
          <p:nvCxnSpPr>
            <p:cNvPr id="7" name="Straight Connector 6"/>
            <p:cNvCxnSpPr/>
            <p:nvPr/>
          </p:nvCxnSpPr>
          <p:spPr>
            <a:xfrm>
              <a:off x="6618769" y="1706145"/>
              <a:ext cx="0" cy="4035436"/>
            </a:xfrm>
            <a:prstGeom prst="line">
              <a:avLst/>
            </a:prstGeom>
            <a:ln w="19050">
              <a:solidFill>
                <a:srgbClr val="0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726172" y="3826296"/>
              <a:ext cx="4065624" cy="2988"/>
            </a:xfrm>
            <a:prstGeom prst="line">
              <a:avLst/>
            </a:prstGeom>
            <a:ln w="19050">
              <a:solidFill>
                <a:srgbClr val="002855"/>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75140" y="1308757"/>
              <a:ext cx="287258" cy="369332"/>
            </a:xfrm>
            <a:prstGeom prst="rect">
              <a:avLst/>
            </a:prstGeom>
            <a:noFill/>
          </p:spPr>
          <p:txBody>
            <a:bodyPr wrap="none" rtlCol="0">
              <a:spAutoFit/>
            </a:bodyPr>
            <a:lstStyle/>
            <a:p>
              <a:r>
                <a:rPr lang="en-US" dirty="0" smtClean="0">
                  <a:solidFill>
                    <a:srgbClr val="002855"/>
                  </a:solidFill>
                </a:rPr>
                <a:t>?</a:t>
              </a:r>
              <a:endParaRPr lang="en-US" dirty="0">
                <a:solidFill>
                  <a:srgbClr val="002855"/>
                </a:solidFill>
              </a:endParaRPr>
            </a:p>
          </p:txBody>
        </p:sp>
        <p:grpSp>
          <p:nvGrpSpPr>
            <p:cNvPr id="15" name="Group 14"/>
            <p:cNvGrpSpPr/>
            <p:nvPr/>
          </p:nvGrpSpPr>
          <p:grpSpPr>
            <a:xfrm>
              <a:off x="6324264" y="1694266"/>
              <a:ext cx="597531" cy="0"/>
              <a:chOff x="6324264" y="1587936"/>
              <a:chExt cx="597531" cy="0"/>
            </a:xfrm>
          </p:grpSpPr>
          <p:cxnSp>
            <p:nvCxnSpPr>
              <p:cNvPr id="12" name="Straight Arrow Connector 11"/>
              <p:cNvCxnSpPr/>
              <p:nvPr/>
            </p:nvCxnSpPr>
            <p:spPr>
              <a:xfrm>
                <a:off x="6618769" y="1587936"/>
                <a:ext cx="303026"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324264" y="1587936"/>
                <a:ext cx="301752"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6200000">
              <a:off x="4427405" y="3829283"/>
              <a:ext cx="597531" cy="0"/>
              <a:chOff x="6324264" y="1481606"/>
              <a:chExt cx="597531" cy="0"/>
            </a:xfrm>
          </p:grpSpPr>
          <p:cxnSp>
            <p:nvCxnSpPr>
              <p:cNvPr id="17" name="Straight Arrow Connector 16"/>
              <p:cNvCxnSpPr/>
              <p:nvPr/>
            </p:nvCxnSpPr>
            <p:spPr>
              <a:xfrm>
                <a:off x="6618769" y="1481606"/>
                <a:ext cx="303026"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324264" y="1481606"/>
                <a:ext cx="301752"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4432085" y="3616034"/>
              <a:ext cx="287258" cy="369332"/>
            </a:xfrm>
            <a:prstGeom prst="rect">
              <a:avLst/>
            </a:prstGeom>
            <a:noFill/>
          </p:spPr>
          <p:txBody>
            <a:bodyPr wrap="none" rtlCol="0">
              <a:spAutoFit/>
            </a:bodyPr>
            <a:lstStyle/>
            <a:p>
              <a:r>
                <a:rPr lang="en-US" dirty="0" smtClean="0">
                  <a:solidFill>
                    <a:srgbClr val="002855"/>
                  </a:solidFill>
                </a:rPr>
                <a:t>?</a:t>
              </a:r>
              <a:endParaRPr lang="en-US" dirty="0">
                <a:solidFill>
                  <a:srgbClr val="002855"/>
                </a:solidFill>
              </a:endParaRPr>
            </a:p>
          </p:txBody>
        </p:sp>
      </p:grpSp>
    </p:spTree>
    <p:extLst>
      <p:ext uri="{BB962C8B-B14F-4D97-AF65-F5344CB8AC3E}">
        <p14:creationId xmlns:p14="http://schemas.microsoft.com/office/powerpoint/2010/main" val="860544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marL="0" indent="0"/>
            <a:r>
              <a:rPr lang="en-US" dirty="0" smtClean="0"/>
              <a:t>Input Data: Response Variable</a:t>
            </a:r>
            <a:endParaRPr lang="en-US" sz="2000" dirty="0"/>
          </a:p>
        </p:txBody>
      </p:sp>
      <p:sp>
        <p:nvSpPr>
          <p:cNvPr id="12" name="Content Placeholder 2"/>
          <p:cNvSpPr>
            <a:spLocks noGrp="1"/>
          </p:cNvSpPr>
          <p:nvPr>
            <p:ph idx="1"/>
          </p:nvPr>
        </p:nvSpPr>
        <p:spPr>
          <a:xfrm>
            <a:off x="632613" y="1720388"/>
            <a:ext cx="3565375" cy="4430949"/>
          </a:xfrm>
        </p:spPr>
        <p:txBody>
          <a:bodyPr/>
          <a:lstStyle/>
          <a:p>
            <a:r>
              <a:rPr lang="en-US" dirty="0" smtClean="0"/>
              <a:t>Monthly </a:t>
            </a:r>
            <a:r>
              <a:rPr lang="en-US" b="1" dirty="0" smtClean="0">
                <a:solidFill>
                  <a:srgbClr val="C99700"/>
                </a:solidFill>
              </a:rPr>
              <a:t>unimpaired flow </a:t>
            </a:r>
            <a:r>
              <a:rPr lang="en-US" dirty="0" smtClean="0"/>
              <a:t>from California Data Exchange Center (CDEC)</a:t>
            </a:r>
          </a:p>
          <a:p>
            <a:r>
              <a:rPr lang="en-US" dirty="0" smtClean="0"/>
              <a:t>69 CA basins</a:t>
            </a:r>
          </a:p>
          <a:p>
            <a:r>
              <a:rPr lang="en-US" dirty="0" smtClean="0"/>
              <a:t>1982-2014</a:t>
            </a:r>
          </a:p>
          <a:p>
            <a:r>
              <a:rPr lang="en-US" dirty="0" smtClean="0"/>
              <a:t>18,500 instances</a:t>
            </a:r>
            <a:endParaRPr lang="en-US" dirty="0"/>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73440" y="1680137"/>
            <a:ext cx="3200407" cy="4480569"/>
          </a:xfrm>
          <a:prstGeom prst="rect">
            <a:avLst/>
          </a:prstGeom>
          <a:ln>
            <a:solidFill>
              <a:srgbClr val="C99700"/>
            </a:solidFill>
          </a:ln>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03760" y="1680137"/>
            <a:ext cx="4114808" cy="4480569"/>
          </a:xfrm>
          <a:prstGeom prst="rect">
            <a:avLst/>
          </a:prstGeom>
          <a:ln>
            <a:solidFill>
              <a:srgbClr val="C99700"/>
            </a:solidFill>
          </a:ln>
        </p:spPr>
      </p:pic>
    </p:spTree>
    <p:extLst>
      <p:ext uri="{BB962C8B-B14F-4D97-AF65-F5344CB8AC3E}">
        <p14:creationId xmlns:p14="http://schemas.microsoft.com/office/powerpoint/2010/main" val="1430193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21461" cy="1325563"/>
          </a:xfrm>
        </p:spPr>
        <p:txBody>
          <a:bodyPr/>
          <a:lstStyle/>
          <a:p>
            <a:r>
              <a:rPr lang="en-US" dirty="0"/>
              <a:t>Input Data: Predictor </a:t>
            </a:r>
            <a:r>
              <a:rPr lang="en-US" dirty="0" smtClean="0"/>
              <a:t>Variables</a:t>
            </a:r>
            <a:endParaRPr lang="en-US" sz="2000" dirty="0">
              <a:solidFill>
                <a:srgbClr val="000000"/>
              </a:solidFill>
            </a:endParaRPr>
          </a:p>
        </p:txBody>
      </p:sp>
      <p:sp>
        <p:nvSpPr>
          <p:cNvPr id="3" name="Content Placeholder 2"/>
          <p:cNvSpPr>
            <a:spLocks noGrp="1"/>
          </p:cNvSpPr>
          <p:nvPr>
            <p:ph idx="1"/>
          </p:nvPr>
        </p:nvSpPr>
        <p:spPr>
          <a:xfrm>
            <a:off x="628649" y="1708057"/>
            <a:ext cx="3820521" cy="4345415"/>
          </a:xfrm>
        </p:spPr>
        <p:txBody>
          <a:bodyPr/>
          <a:lstStyle/>
          <a:p>
            <a:r>
              <a:rPr lang="en-US" sz="1800" b="1" dirty="0" smtClean="0">
                <a:solidFill>
                  <a:srgbClr val="C99700"/>
                </a:solidFill>
              </a:rPr>
              <a:t>Climate</a:t>
            </a:r>
            <a:r>
              <a:rPr lang="en-US" sz="1800" b="1" i="1" dirty="0">
                <a:solidFill>
                  <a:srgbClr val="C99700"/>
                </a:solidFill>
              </a:rPr>
              <a:t> --PRISM</a:t>
            </a:r>
            <a:endParaRPr lang="en-US" sz="1800" b="1" dirty="0" smtClean="0">
              <a:solidFill>
                <a:srgbClr val="C99700"/>
              </a:solidFill>
            </a:endParaRPr>
          </a:p>
          <a:p>
            <a:pPr lvl="1"/>
            <a:r>
              <a:rPr lang="en-US" sz="1500" b="1" dirty="0" smtClean="0">
                <a:solidFill>
                  <a:srgbClr val="C99700"/>
                </a:solidFill>
              </a:rPr>
              <a:t>PPT (mm)</a:t>
            </a:r>
            <a:endParaRPr lang="en-US" sz="1500" b="1" i="1" dirty="0" smtClean="0">
              <a:solidFill>
                <a:srgbClr val="C99700"/>
              </a:solidFill>
            </a:endParaRPr>
          </a:p>
          <a:p>
            <a:pPr lvl="1"/>
            <a:r>
              <a:rPr lang="en-US" sz="1500" b="1" dirty="0" smtClean="0">
                <a:solidFill>
                  <a:srgbClr val="C99700"/>
                </a:solidFill>
              </a:rPr>
              <a:t>PPT LAG1</a:t>
            </a:r>
          </a:p>
          <a:p>
            <a:pPr lvl="1"/>
            <a:r>
              <a:rPr lang="en-US" sz="1500" dirty="0" smtClean="0"/>
              <a:t>PPT LAG2</a:t>
            </a:r>
          </a:p>
          <a:p>
            <a:pPr lvl="1"/>
            <a:r>
              <a:rPr lang="en-US" sz="1500" dirty="0" smtClean="0"/>
              <a:t>PPT LAG3</a:t>
            </a:r>
          </a:p>
          <a:p>
            <a:pPr lvl="1"/>
            <a:r>
              <a:rPr lang="en-US" sz="1500" dirty="0" smtClean="0"/>
              <a:t>SNOW</a:t>
            </a:r>
          </a:p>
          <a:p>
            <a:pPr lvl="1"/>
            <a:r>
              <a:rPr lang="en-US" sz="1500" dirty="0" smtClean="0"/>
              <a:t>TMP (˚C)</a:t>
            </a:r>
          </a:p>
          <a:p>
            <a:pPr lvl="1"/>
            <a:r>
              <a:rPr lang="en-US" sz="1500" dirty="0" smtClean="0"/>
              <a:t>TMP LAG1</a:t>
            </a:r>
          </a:p>
          <a:p>
            <a:pPr lvl="1"/>
            <a:r>
              <a:rPr lang="en-US" sz="1500" dirty="0" smtClean="0"/>
              <a:t>TMP LAG2</a:t>
            </a:r>
          </a:p>
          <a:p>
            <a:pPr lvl="1"/>
            <a:r>
              <a:rPr lang="en-US" sz="1500" dirty="0" smtClean="0"/>
              <a:t>TMP LAG3</a:t>
            </a:r>
            <a:endParaRPr lang="en-US" sz="100" dirty="0"/>
          </a:p>
          <a:p>
            <a:pPr lvl="1"/>
            <a:endParaRPr lang="en-US" sz="1200" b="1" dirty="0" smtClean="0">
              <a:solidFill>
                <a:srgbClr val="C99700"/>
              </a:solidFill>
            </a:endParaRPr>
          </a:p>
          <a:p>
            <a:r>
              <a:rPr lang="en-US" sz="1800" b="1" dirty="0" smtClean="0"/>
              <a:t>Hypsometric</a:t>
            </a:r>
            <a:r>
              <a:rPr lang="en-US" sz="1800" b="1" i="1" dirty="0"/>
              <a:t> --SRTM90</a:t>
            </a:r>
            <a:endParaRPr lang="en-US" sz="1800" b="1" dirty="0" smtClean="0"/>
          </a:p>
          <a:p>
            <a:pPr lvl="1"/>
            <a:r>
              <a:rPr lang="en-US" sz="1500" dirty="0"/>
              <a:t>BASIN RELIEF </a:t>
            </a:r>
            <a:r>
              <a:rPr lang="en-US" sz="1500" dirty="0" smtClean="0"/>
              <a:t>RATIO</a:t>
            </a:r>
            <a:endParaRPr lang="en-US" sz="1500" i="1" dirty="0"/>
          </a:p>
          <a:p>
            <a:pPr lvl="1"/>
            <a:r>
              <a:rPr lang="en-US" sz="1500" dirty="0"/>
              <a:t>MEAN ELEV </a:t>
            </a:r>
            <a:r>
              <a:rPr lang="en-US" sz="1500" dirty="0" smtClean="0"/>
              <a:t>(m)</a:t>
            </a:r>
          </a:p>
          <a:p>
            <a:pPr lvl="1"/>
            <a:endParaRPr lang="en-US" sz="1200" dirty="0" smtClean="0"/>
          </a:p>
          <a:p>
            <a:r>
              <a:rPr lang="en-US" sz="1800" b="1" dirty="0">
                <a:solidFill>
                  <a:srgbClr val="C99700"/>
                </a:solidFill>
              </a:rPr>
              <a:t>Time</a:t>
            </a:r>
          </a:p>
          <a:p>
            <a:pPr lvl="1"/>
            <a:r>
              <a:rPr lang="en-US" sz="1500" b="1" dirty="0">
                <a:solidFill>
                  <a:srgbClr val="C99700"/>
                </a:solidFill>
              </a:rPr>
              <a:t>MONTH</a:t>
            </a:r>
          </a:p>
          <a:p>
            <a:endParaRPr lang="en-US" sz="1800" dirty="0" smtClean="0"/>
          </a:p>
        </p:txBody>
      </p:sp>
      <p:sp>
        <p:nvSpPr>
          <p:cNvPr id="7" name="Content Placeholder 2"/>
          <p:cNvSpPr txBox="1">
            <a:spLocks/>
          </p:cNvSpPr>
          <p:nvPr/>
        </p:nvSpPr>
        <p:spPr bwMode="auto">
          <a:xfrm>
            <a:off x="4558352" y="1690194"/>
            <a:ext cx="4091759" cy="436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71323" tIns="35662" rIns="71323" bIns="35662" numCol="1" anchor="t" anchorCtr="0" compatLnSpc="1">
            <a:prstTxWarp prst="textNoShape">
              <a:avLst/>
            </a:prstTxWarp>
          </a:bodyPr>
          <a:lstStyle>
            <a:lvl1pPr marL="178308" indent="-178308" algn="l" rtl="0" eaLnBrk="0" fontAlgn="base" hangingPunct="0">
              <a:lnSpc>
                <a:spcPct val="90000"/>
              </a:lnSpc>
              <a:spcBef>
                <a:spcPts val="780"/>
              </a:spcBef>
              <a:spcAft>
                <a:spcPct val="0"/>
              </a:spcAft>
              <a:buFont typeface="Arial" charset="0"/>
              <a:buChar char="•"/>
              <a:defRPr sz="2200" kern="1200">
                <a:solidFill>
                  <a:schemeClr val="tx1"/>
                </a:solidFill>
                <a:latin typeface="+mn-lt"/>
                <a:ea typeface="ＭＳ Ｐゴシック" charset="0"/>
                <a:cs typeface="+mn-cs"/>
              </a:defRPr>
            </a:lvl1pPr>
            <a:lvl2pPr marL="534924" indent="-178308" algn="l" rtl="0" eaLnBrk="0" fontAlgn="base" hangingPunct="0">
              <a:lnSpc>
                <a:spcPct val="90000"/>
              </a:lnSpc>
              <a:spcBef>
                <a:spcPts val="390"/>
              </a:spcBef>
              <a:spcAft>
                <a:spcPct val="0"/>
              </a:spcAft>
              <a:buFont typeface="Arial" charset="0"/>
              <a:buChar char="•"/>
              <a:defRPr sz="1900" kern="1200">
                <a:solidFill>
                  <a:schemeClr val="tx1"/>
                </a:solidFill>
                <a:latin typeface="+mn-lt"/>
                <a:ea typeface="ＭＳ Ｐゴシック" charset="0"/>
                <a:cs typeface="+mn-cs"/>
              </a:defRPr>
            </a:lvl2pPr>
            <a:lvl3pPr marL="891540" indent="-178308" algn="l" rtl="0" eaLnBrk="0" fontAlgn="base" hangingPunct="0">
              <a:lnSpc>
                <a:spcPct val="90000"/>
              </a:lnSpc>
              <a:spcBef>
                <a:spcPts val="390"/>
              </a:spcBef>
              <a:spcAft>
                <a:spcPct val="0"/>
              </a:spcAft>
              <a:buFont typeface="Arial" charset="0"/>
              <a:buChar char="•"/>
              <a:defRPr sz="1600" kern="1200">
                <a:solidFill>
                  <a:schemeClr val="tx1"/>
                </a:solidFill>
                <a:latin typeface="+mn-lt"/>
                <a:ea typeface="ＭＳ Ｐゴシック" charset="0"/>
                <a:cs typeface="+mn-cs"/>
              </a:defRPr>
            </a:lvl3pPr>
            <a:lvl4pPr marL="1248156"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4pPr>
            <a:lvl5pPr marL="1604772"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a:lstStyle>
          <a:p>
            <a:pPr marL="178308" lvl="1">
              <a:spcBef>
                <a:spcPts val="780"/>
              </a:spcBef>
            </a:pPr>
            <a:r>
              <a:rPr lang="en-US" sz="1800" b="1" dirty="0" smtClean="0"/>
              <a:t>Basin Boundaries</a:t>
            </a:r>
            <a:r>
              <a:rPr lang="en-US" sz="1800" b="1" i="1" dirty="0"/>
              <a:t>--</a:t>
            </a:r>
            <a:r>
              <a:rPr lang="en-US" sz="1800" b="1" i="1" dirty="0" smtClean="0"/>
              <a:t>NHD2PLUS</a:t>
            </a:r>
            <a:endParaRPr lang="en-US" sz="1800" b="1" dirty="0" smtClean="0"/>
          </a:p>
          <a:p>
            <a:pPr lvl="1"/>
            <a:r>
              <a:rPr lang="en-US" sz="1500" b="1" dirty="0">
                <a:solidFill>
                  <a:srgbClr val="C99700"/>
                </a:solidFill>
              </a:rPr>
              <a:t>DRAINAGE AREA </a:t>
            </a:r>
            <a:r>
              <a:rPr lang="en-US" sz="1500" b="1" dirty="0" smtClean="0">
                <a:solidFill>
                  <a:srgbClr val="C99700"/>
                </a:solidFill>
              </a:rPr>
              <a:t>(</a:t>
            </a:r>
            <a:r>
              <a:rPr lang="en-US" sz="1500" b="1" dirty="0" err="1" smtClean="0">
                <a:solidFill>
                  <a:srgbClr val="C99700"/>
                </a:solidFill>
              </a:rPr>
              <a:t>sqkm</a:t>
            </a:r>
            <a:r>
              <a:rPr lang="en-US" sz="1500" b="1" dirty="0" smtClean="0">
                <a:solidFill>
                  <a:srgbClr val="C99700"/>
                </a:solidFill>
              </a:rPr>
              <a:t>) </a:t>
            </a:r>
          </a:p>
          <a:p>
            <a:pPr lvl="1"/>
            <a:r>
              <a:rPr lang="en-US" sz="1500" dirty="0" smtClean="0"/>
              <a:t>SHAPE</a:t>
            </a:r>
            <a:endParaRPr lang="en-US" sz="1500" dirty="0"/>
          </a:p>
          <a:p>
            <a:pPr lvl="1"/>
            <a:r>
              <a:rPr lang="en-US" sz="1500" dirty="0" smtClean="0"/>
              <a:t>COMPACTNESS</a:t>
            </a:r>
            <a:endParaRPr lang="en-US" sz="1500" b="1" dirty="0">
              <a:solidFill>
                <a:srgbClr val="C99700"/>
              </a:solidFill>
            </a:endParaRPr>
          </a:p>
          <a:p>
            <a:pPr lvl="1"/>
            <a:endParaRPr lang="en-US" sz="1200" dirty="0" smtClean="0"/>
          </a:p>
          <a:p>
            <a:r>
              <a:rPr lang="en-US" sz="1800" b="1" dirty="0" smtClean="0"/>
              <a:t>Soil</a:t>
            </a:r>
            <a:r>
              <a:rPr lang="en-US" sz="1800" b="1" i="1" dirty="0"/>
              <a:t> --POLARIS ← SURRGO</a:t>
            </a:r>
            <a:endParaRPr lang="en-US" sz="1800" b="1" dirty="0" smtClean="0"/>
          </a:p>
          <a:p>
            <a:pPr lvl="1"/>
            <a:r>
              <a:rPr lang="en-US" sz="1500" dirty="0" smtClean="0"/>
              <a:t>CLAY</a:t>
            </a:r>
            <a:endParaRPr lang="en-US" sz="1500" i="1" dirty="0" smtClean="0"/>
          </a:p>
          <a:p>
            <a:pPr lvl="1"/>
            <a:r>
              <a:rPr lang="en-US" sz="1500" dirty="0" smtClean="0"/>
              <a:t>SILT</a:t>
            </a:r>
          </a:p>
          <a:p>
            <a:pPr lvl="1"/>
            <a:r>
              <a:rPr lang="en-US" sz="1500" dirty="0" smtClean="0"/>
              <a:t>SAND </a:t>
            </a:r>
          </a:p>
          <a:p>
            <a:pPr lvl="1"/>
            <a:r>
              <a:rPr lang="en-US" sz="1500" dirty="0" smtClean="0"/>
              <a:t>KSAT</a:t>
            </a:r>
            <a:endParaRPr lang="en-US" sz="1500" dirty="0"/>
          </a:p>
          <a:p>
            <a:pPr lvl="1"/>
            <a:endParaRPr lang="en-US" sz="1200" dirty="0" smtClean="0"/>
          </a:p>
          <a:p>
            <a:pPr marL="178308" lvl="1">
              <a:spcBef>
                <a:spcPts val="780"/>
              </a:spcBef>
            </a:pPr>
            <a:r>
              <a:rPr lang="en-US" sz="1800" b="1" dirty="0" smtClean="0"/>
              <a:t>Geology</a:t>
            </a:r>
            <a:r>
              <a:rPr lang="en-US" sz="1800" b="1" i="1" dirty="0" smtClean="0"/>
              <a:t>-</a:t>
            </a:r>
            <a:r>
              <a:rPr lang="en-US" sz="1800" b="1" i="1" dirty="0"/>
              <a:t>-</a:t>
            </a:r>
            <a:r>
              <a:rPr lang="en-US" sz="1800" b="1" i="1" dirty="0" smtClean="0"/>
              <a:t>NRCS</a:t>
            </a:r>
            <a:endParaRPr lang="en-US" sz="1800" b="1" dirty="0" smtClean="0"/>
          </a:p>
          <a:p>
            <a:pPr lvl="1"/>
            <a:r>
              <a:rPr lang="en-US" sz="1500" dirty="0" smtClean="0"/>
              <a:t>DOMINANT GEOLOGY</a:t>
            </a:r>
            <a:endParaRPr lang="en-US" sz="1800" dirty="0" smtClean="0"/>
          </a:p>
          <a:p>
            <a:endParaRPr lang="en-US" sz="1800" dirty="0" smtClean="0"/>
          </a:p>
        </p:txBody>
      </p:sp>
    </p:spTree>
    <p:extLst>
      <p:ext uri="{BB962C8B-B14F-4D97-AF65-F5344CB8AC3E}">
        <p14:creationId xmlns:p14="http://schemas.microsoft.com/office/powerpoint/2010/main" val="1753303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21461" cy="1325563"/>
          </a:xfrm>
        </p:spPr>
        <p:txBody>
          <a:bodyPr/>
          <a:lstStyle/>
          <a:p>
            <a:r>
              <a:rPr lang="en-US" dirty="0"/>
              <a:t>Input Data: Predictor </a:t>
            </a:r>
            <a:r>
              <a:rPr lang="en-US" dirty="0" smtClean="0"/>
              <a:t>Variables</a:t>
            </a:r>
            <a:endParaRPr lang="en-US" sz="2000" dirty="0">
              <a:solidFill>
                <a:srgbClr val="000000"/>
              </a:solidFill>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38973" y="1680137"/>
            <a:ext cx="6400813" cy="4480569"/>
          </a:xfrm>
          <a:prstGeom prst="rect">
            <a:avLst/>
          </a:prstGeom>
        </p:spPr>
      </p:pic>
    </p:spTree>
    <p:extLst>
      <p:ext uri="{BB962C8B-B14F-4D97-AF65-F5344CB8AC3E}">
        <p14:creationId xmlns:p14="http://schemas.microsoft.com/office/powerpoint/2010/main" val="14464274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21675" y="308534"/>
            <a:ext cx="5852172" cy="5852172"/>
          </a:xfrm>
          <a:prstGeom prst="rect">
            <a:avLst/>
          </a:prstGeom>
        </p:spPr>
      </p:pic>
      <p:sp>
        <p:nvSpPr>
          <p:cNvPr id="12" name="TextBox 11"/>
          <p:cNvSpPr txBox="1"/>
          <p:nvPr/>
        </p:nvSpPr>
        <p:spPr>
          <a:xfrm>
            <a:off x="628650" y="5146284"/>
            <a:ext cx="2157287" cy="707886"/>
          </a:xfrm>
          <a:prstGeom prst="rect">
            <a:avLst/>
          </a:prstGeom>
          <a:noFill/>
          <a:ln>
            <a:solidFill>
              <a:srgbClr val="C99700"/>
            </a:solidFill>
          </a:ln>
        </p:spPr>
        <p:txBody>
          <a:bodyPr wrap="square" rtlCol="0">
            <a:spAutoFit/>
          </a:bodyPr>
          <a:lstStyle/>
          <a:p>
            <a:pPr algn="r"/>
            <a:r>
              <a:rPr lang="en-US" sz="2000" b="1" dirty="0">
                <a:solidFill>
                  <a:srgbClr val="C99700"/>
                </a:solidFill>
              </a:rPr>
              <a:t>u</a:t>
            </a:r>
            <a:r>
              <a:rPr lang="en-US" sz="2000" b="1" dirty="0" smtClean="0">
                <a:solidFill>
                  <a:srgbClr val="C99700"/>
                </a:solidFill>
              </a:rPr>
              <a:t>nimpaired flow</a:t>
            </a:r>
          </a:p>
          <a:p>
            <a:pPr algn="r"/>
            <a:r>
              <a:rPr lang="en-US" sz="2000" b="1" dirty="0" smtClean="0">
                <a:solidFill>
                  <a:srgbClr val="C99700"/>
                </a:solidFill>
              </a:rPr>
              <a:t>prediction</a:t>
            </a:r>
            <a:endParaRPr lang="en-US" sz="2000" b="1" dirty="0">
              <a:solidFill>
                <a:srgbClr val="C99700"/>
              </a:solidFill>
            </a:endParaRPr>
          </a:p>
        </p:txBody>
      </p:sp>
      <p:cxnSp>
        <p:nvCxnSpPr>
          <p:cNvPr id="14" name="Straight Arrow Connector 13"/>
          <p:cNvCxnSpPr>
            <a:stCxn id="12" idx="3"/>
          </p:cNvCxnSpPr>
          <p:nvPr/>
        </p:nvCxnSpPr>
        <p:spPr>
          <a:xfrm>
            <a:off x="2785937" y="5500227"/>
            <a:ext cx="762486"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628650" y="365125"/>
            <a:ext cx="2919773" cy="2738683"/>
          </a:xfrm>
        </p:spPr>
        <p:txBody>
          <a:bodyPr/>
          <a:lstStyle/>
          <a:p>
            <a:r>
              <a:rPr lang="en-US" dirty="0" smtClean="0"/>
              <a:t>Model: Classification &amp; Regression Tree (CART)</a:t>
            </a:r>
            <a:endParaRPr lang="en-US" dirty="0"/>
          </a:p>
        </p:txBody>
      </p:sp>
    </p:spTree>
    <p:extLst>
      <p:ext uri="{BB962C8B-B14F-4D97-AF65-F5344CB8AC3E}">
        <p14:creationId xmlns:p14="http://schemas.microsoft.com/office/powerpoint/2010/main" val="176635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13104</TotalTime>
  <Words>1914</Words>
  <Application>Microsoft Macintosh PowerPoint</Application>
  <PresentationFormat>On-screen Show (4:3)</PresentationFormat>
  <Paragraphs>224</Paragraphs>
  <Slides>25</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Office Theme</vt:lpstr>
      <vt:lpstr>Document</vt:lpstr>
      <vt:lpstr>Machine Learning for Hydrologic Prediction in Water Resources Management Models</vt:lpstr>
      <vt:lpstr>Introduction</vt:lpstr>
      <vt:lpstr>Research Questions</vt:lpstr>
      <vt:lpstr>Method</vt:lpstr>
      <vt:lpstr>ML Models</vt:lpstr>
      <vt:lpstr>Input Data: Response Variable</vt:lpstr>
      <vt:lpstr>Input Data: Predictor Variables</vt:lpstr>
      <vt:lpstr>Input Data: Predictor Variables</vt:lpstr>
      <vt:lpstr>Model: Classification &amp; Regression Tree (CART)</vt:lpstr>
      <vt:lpstr>Model: Random Forest</vt:lpstr>
      <vt:lpstr>Results: Random Forest</vt:lpstr>
      <vt:lpstr>Results: Random Forest</vt:lpstr>
      <vt:lpstr>Results: Model Fit</vt:lpstr>
      <vt:lpstr>Results: Model Fit</vt:lpstr>
      <vt:lpstr>Results: Benchmarking</vt:lpstr>
      <vt:lpstr>Model Improvement</vt:lpstr>
      <vt:lpstr>Conclusions</vt:lpstr>
      <vt:lpstr>Citations</vt:lpstr>
      <vt:lpstr>Questions?</vt:lpstr>
      <vt:lpstr>Relevant xkcd</vt:lpstr>
      <vt:lpstr>Input Data: Unimpaired Flow</vt:lpstr>
      <vt:lpstr>CART: Tree Size</vt:lpstr>
      <vt:lpstr>Results: Random Forest</vt:lpstr>
      <vt:lpstr>PowerPoint Presentation</vt:lpstr>
      <vt:lpstr>Results: Model Fit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dogan</dc:creator>
  <cp:lastModifiedBy>Ellie White</cp:lastModifiedBy>
  <cp:revision>442</cp:revision>
  <cp:lastPrinted>2017-05-16T20:06:17Z</cp:lastPrinted>
  <dcterms:created xsi:type="dcterms:W3CDTF">2015-08-14T01:26:26Z</dcterms:created>
  <dcterms:modified xsi:type="dcterms:W3CDTF">2017-05-21T02:58:56Z</dcterms:modified>
</cp:coreProperties>
</file>